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Lst>
  <p:sldSz cy="6858000" cx="12192000"/>
  <p:notesSz cx="6858000" cy="9144000"/>
  <p:embeddedFontLst>
    <p:embeddedFont>
      <p:font typeface="Roboto"/>
      <p:regular r:id="rId43"/>
      <p:bold r:id="rId44"/>
      <p:italic r:id="rId45"/>
      <p:boldItalic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15:clr>
            <a:srgbClr val="9AA0A6"/>
          </p15:clr>
        </p15:guide>
      </p15:sldGuideLst>
    </p:ext>
    <p:ext uri="GoogleSlidesCustomDataVersion2">
      <go:slidesCustomData xmlns:go="http://customooxmlschemas.google.com/" r:id="rId47" roundtripDataSignature="AMtx7mjYv2cLZ5uShHQxT6B3XIUQNvZ4f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schemas.openxmlformats.org/officeDocument/2006/relationships/slide" Target="slides/slide37.xml"/><Relationship Id="rId41" Type="http://schemas.openxmlformats.org/officeDocument/2006/relationships/slide" Target="slides/slide36.xml"/><Relationship Id="rId22" Type="http://schemas.openxmlformats.org/officeDocument/2006/relationships/slide" Target="slides/slide17.xml"/><Relationship Id="rId44" Type="http://schemas.openxmlformats.org/officeDocument/2006/relationships/font" Target="fonts/Roboto-bold.fntdata"/><Relationship Id="rId21" Type="http://schemas.openxmlformats.org/officeDocument/2006/relationships/slide" Target="slides/slide16.xml"/><Relationship Id="rId43" Type="http://schemas.openxmlformats.org/officeDocument/2006/relationships/font" Target="fonts/Roboto-regular.fntdata"/><Relationship Id="rId24" Type="http://schemas.openxmlformats.org/officeDocument/2006/relationships/slide" Target="slides/slide19.xml"/><Relationship Id="rId46" Type="http://schemas.openxmlformats.org/officeDocument/2006/relationships/font" Target="fonts/Roboto-boldItalic.fntdata"/><Relationship Id="rId23" Type="http://schemas.openxmlformats.org/officeDocument/2006/relationships/slide" Target="slides/slide18.xml"/><Relationship Id="rId45" Type="http://schemas.openxmlformats.org/officeDocument/2006/relationships/font" Target="fonts/Roboto-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47" Type="http://customschemas.google.com/relationships/presentationmetadata" Target="metadata"/><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10810829d87_4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 name="Google Shape;82;g10810829d87_4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3" name="Google Shape;293;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5" name="Google Shape;315;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11b180a8e7a_0_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7" name="Google Shape;337;g11b180a8e7a_0_7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60" name="Google Shape;360;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82" name="Google Shape;382;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11b180a8e7a_0_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04" name="Google Shape;404;g11b180a8e7a_0_5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26" name="Google Shape;426;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48" name="Google Shape;448;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g11b180a8e7a_0_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70" name="Google Shape;470;g11b180a8e7a_0_3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g120c2e945c1_0_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92" name="Google Shape;492;g120c2e945c1_0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106e6aa31ee_1_54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9" name="Google Shape;89;g106e6aa31ee_1_5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Class Introduction Video</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08" name="Google Shape;508;p3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28" name="Google Shape;528;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48" name="Google Shape;548;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68" name="Google Shape;568;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6" name="Shape 586"/>
        <p:cNvGrpSpPr/>
        <p:nvPr/>
      </p:nvGrpSpPr>
      <p:grpSpPr>
        <a:xfrm>
          <a:off x="0" y="0"/>
          <a:ext cx="0" cy="0"/>
          <a:chOff x="0" y="0"/>
          <a:chExt cx="0" cy="0"/>
        </a:xfrm>
      </p:grpSpPr>
      <p:sp>
        <p:nvSpPr>
          <p:cNvPr id="587" name="Google Shape;587;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88" name="Google Shape;588;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6" name="Shape 606"/>
        <p:cNvGrpSpPr/>
        <p:nvPr/>
      </p:nvGrpSpPr>
      <p:grpSpPr>
        <a:xfrm>
          <a:off x="0" y="0"/>
          <a:ext cx="0" cy="0"/>
          <a:chOff x="0" y="0"/>
          <a:chExt cx="0" cy="0"/>
        </a:xfrm>
      </p:grpSpPr>
      <p:sp>
        <p:nvSpPr>
          <p:cNvPr id="607" name="Google Shape;607;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08" name="Google Shape;608;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6" name="Shape 626"/>
        <p:cNvGrpSpPr/>
        <p:nvPr/>
      </p:nvGrpSpPr>
      <p:grpSpPr>
        <a:xfrm>
          <a:off x="0" y="0"/>
          <a:ext cx="0" cy="0"/>
          <a:chOff x="0" y="0"/>
          <a:chExt cx="0" cy="0"/>
        </a:xfrm>
      </p:grpSpPr>
      <p:sp>
        <p:nvSpPr>
          <p:cNvPr id="627" name="Google Shape;627;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28" name="Google Shape;628;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6" name="Shape 646"/>
        <p:cNvGrpSpPr/>
        <p:nvPr/>
      </p:nvGrpSpPr>
      <p:grpSpPr>
        <a:xfrm>
          <a:off x="0" y="0"/>
          <a:ext cx="0" cy="0"/>
          <a:chOff x="0" y="0"/>
          <a:chExt cx="0" cy="0"/>
        </a:xfrm>
      </p:grpSpPr>
      <p:sp>
        <p:nvSpPr>
          <p:cNvPr id="647" name="Google Shape;647;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48" name="Google Shape;648;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6" name="Shape 666"/>
        <p:cNvGrpSpPr/>
        <p:nvPr/>
      </p:nvGrpSpPr>
      <p:grpSpPr>
        <a:xfrm>
          <a:off x="0" y="0"/>
          <a:ext cx="0" cy="0"/>
          <a:chOff x="0" y="0"/>
          <a:chExt cx="0" cy="0"/>
        </a:xfrm>
      </p:grpSpPr>
      <p:sp>
        <p:nvSpPr>
          <p:cNvPr id="667" name="Google Shape;667;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68" name="Google Shape;668;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6" name="Shape 686"/>
        <p:cNvGrpSpPr/>
        <p:nvPr/>
      </p:nvGrpSpPr>
      <p:grpSpPr>
        <a:xfrm>
          <a:off x="0" y="0"/>
          <a:ext cx="0" cy="0"/>
          <a:chOff x="0" y="0"/>
          <a:chExt cx="0" cy="0"/>
        </a:xfrm>
      </p:grpSpPr>
      <p:sp>
        <p:nvSpPr>
          <p:cNvPr id="687" name="Google Shape;687;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88" name="Google Shape;688;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106e6aa31ee_1_55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4" name="Google Shape;94;g106e6aa31ee_1_5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800"/>
              </a:spcBef>
              <a:spcAft>
                <a:spcPts val="0"/>
              </a:spcAft>
              <a:buSzPts val="1100"/>
              <a:buNone/>
            </a:pPr>
            <a:r>
              <a:rPr lang="en-US" sz="1200">
                <a:solidFill>
                  <a:schemeClr val="dk1"/>
                </a:solidFill>
              </a:rPr>
              <a:t>Leading Change</a:t>
            </a:r>
            <a:endParaRPr sz="1200">
              <a:solidFill>
                <a:schemeClr val="dk1"/>
              </a:solidFill>
            </a:endParaRPr>
          </a:p>
          <a:p>
            <a:pPr indent="-304800" lvl="0" marL="457200" rtl="0" algn="l">
              <a:lnSpc>
                <a:spcPct val="115000"/>
              </a:lnSpc>
              <a:spcBef>
                <a:spcPts val="600"/>
              </a:spcBef>
              <a:spcAft>
                <a:spcPts val="0"/>
              </a:spcAft>
              <a:buSzPts val="1200"/>
              <a:buChar char="●"/>
            </a:pPr>
            <a:r>
              <a:rPr lang="en-US" sz="1200">
                <a:solidFill>
                  <a:schemeClr val="dk1"/>
                </a:solidFill>
              </a:rPr>
              <a:t>Successful business agility journeys begin with leadership and coaching that catalyzes mindset shifts and unleashes human potential. This Learning Program focu</a:t>
            </a:r>
            <a:r>
              <a:rPr lang="en-US" sz="1200">
                <a:solidFill>
                  <a:srgbClr val="1D1C1D"/>
                </a:solidFill>
              </a:rPr>
              <a:t>ses on the cultural and behavioral changes needed at all levels of the organization to thrive in uncertainty. It also emphasizes the systemic paradigm shifts and ongoing self-development leaders and coaches need to lead organizations through complexity and continuous change. </a:t>
            </a:r>
            <a:endParaRPr sz="1200">
              <a:solidFill>
                <a:schemeClr val="dk1"/>
              </a:solidFill>
            </a:endParaRPr>
          </a:p>
          <a:p>
            <a:pPr indent="0" lvl="0" marL="0" rtl="0" algn="l">
              <a:lnSpc>
                <a:spcPct val="115000"/>
              </a:lnSpc>
              <a:spcBef>
                <a:spcPts val="1800"/>
              </a:spcBef>
              <a:spcAft>
                <a:spcPts val="0"/>
              </a:spcAft>
              <a:buSzPts val="1100"/>
              <a:buNone/>
            </a:pPr>
            <a:r>
              <a:rPr lang="en-US" sz="1200">
                <a:solidFill>
                  <a:schemeClr val="dk1"/>
                </a:solidFill>
              </a:rPr>
              <a:t>Value Delivery</a:t>
            </a:r>
            <a:endParaRPr sz="1200">
              <a:solidFill>
                <a:schemeClr val="dk1"/>
              </a:solidFill>
            </a:endParaRPr>
          </a:p>
          <a:p>
            <a:pPr indent="-304800" lvl="0" marL="457200" rtl="0" algn="l">
              <a:lnSpc>
                <a:spcPct val="115000"/>
              </a:lnSpc>
              <a:spcBef>
                <a:spcPts val="200"/>
              </a:spcBef>
              <a:spcAft>
                <a:spcPts val="0"/>
              </a:spcAft>
              <a:buClr>
                <a:schemeClr val="dk1"/>
              </a:buClr>
              <a:buSzPts val="1200"/>
              <a:buChar char="●"/>
            </a:pPr>
            <a:r>
              <a:rPr lang="en-US" sz="1200">
                <a:solidFill>
                  <a:schemeClr val="dk1"/>
                </a:solidFill>
              </a:rPr>
              <a:t>Agility is a “must-have” for organizations that seek to deliver value consistently in dynamic environments. This Learning Program encompasses the strategy, technical excellence, product ownership, and delivery management needed to bring highly relevant products to market in today’s fast-moving world. </a:t>
            </a:r>
            <a:endParaRPr sz="1200">
              <a:solidFill>
                <a:schemeClr val="dk1"/>
              </a:solidFill>
            </a:endParaRPr>
          </a:p>
          <a:p>
            <a:pPr indent="0" lvl="0" marL="0" rtl="0" algn="l">
              <a:lnSpc>
                <a:spcPct val="115000"/>
              </a:lnSpc>
              <a:spcBef>
                <a:spcPts val="1800"/>
              </a:spcBef>
              <a:spcAft>
                <a:spcPts val="0"/>
              </a:spcAft>
              <a:buSzPts val="1100"/>
              <a:buNone/>
            </a:pPr>
            <a:r>
              <a:rPr lang="en-US" sz="1200">
                <a:solidFill>
                  <a:schemeClr val="dk1"/>
                </a:solidFill>
              </a:rPr>
              <a:t>Organizational Enablement</a:t>
            </a:r>
            <a:endParaRPr sz="1200">
              <a:solidFill>
                <a:schemeClr val="dk1"/>
              </a:solidFill>
            </a:endParaRPr>
          </a:p>
          <a:p>
            <a:pPr indent="-304800" lvl="0" marL="457200" rtl="0" algn="l">
              <a:lnSpc>
                <a:spcPct val="115000"/>
              </a:lnSpc>
              <a:spcBef>
                <a:spcPts val="600"/>
              </a:spcBef>
              <a:spcAft>
                <a:spcPts val="0"/>
              </a:spcAft>
              <a:buClr>
                <a:schemeClr val="dk1"/>
              </a:buClr>
              <a:buSzPts val="1200"/>
              <a:buChar char="●"/>
            </a:pPr>
            <a:r>
              <a:rPr lang="en-US" sz="1200">
                <a:solidFill>
                  <a:schemeClr val="dk1"/>
                </a:solidFill>
              </a:rPr>
              <a:t>Essential organizational functions, such as finance and HR, are often seen as impediments to agility. However, with the right shifts in mindset and structure, these functions have the power to enable and amplify agility. This Learning Program covers new ways of working in enabling functions to help accelerate the journey to business agility.  </a:t>
            </a:r>
            <a:endParaRPr sz="1200">
              <a:solidFill>
                <a:schemeClr val="dk1"/>
              </a:solidFill>
            </a:endParaRPr>
          </a:p>
          <a:p>
            <a:pPr indent="0" lvl="0" marL="457200" rtl="0" algn="l">
              <a:lnSpc>
                <a:spcPct val="100000"/>
              </a:lnSpc>
              <a:spcBef>
                <a:spcPts val="200"/>
              </a:spcBef>
              <a:spcAft>
                <a:spcPts val="0"/>
              </a:spcAft>
              <a:buSzPts val="1100"/>
              <a:buNone/>
            </a:pPr>
            <a:r>
              <a:t/>
            </a:r>
            <a:endParaRPr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6" name="Shape 706"/>
        <p:cNvGrpSpPr/>
        <p:nvPr/>
      </p:nvGrpSpPr>
      <p:grpSpPr>
        <a:xfrm>
          <a:off x="0" y="0"/>
          <a:ext cx="0" cy="0"/>
          <a:chOff x="0" y="0"/>
          <a:chExt cx="0" cy="0"/>
        </a:xfrm>
      </p:grpSpPr>
      <p:sp>
        <p:nvSpPr>
          <p:cNvPr id="707" name="Google Shape;707;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08" name="Google Shape;708;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6" name="Shape 726"/>
        <p:cNvGrpSpPr/>
        <p:nvPr/>
      </p:nvGrpSpPr>
      <p:grpSpPr>
        <a:xfrm>
          <a:off x="0" y="0"/>
          <a:ext cx="0" cy="0"/>
          <a:chOff x="0" y="0"/>
          <a:chExt cx="0" cy="0"/>
        </a:xfrm>
      </p:grpSpPr>
      <p:sp>
        <p:nvSpPr>
          <p:cNvPr id="727" name="Google Shape;727;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28" name="Google Shape;728;p3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2" name="Shape 742"/>
        <p:cNvGrpSpPr/>
        <p:nvPr/>
      </p:nvGrpSpPr>
      <p:grpSpPr>
        <a:xfrm>
          <a:off x="0" y="0"/>
          <a:ext cx="0" cy="0"/>
          <a:chOff x="0" y="0"/>
          <a:chExt cx="0" cy="0"/>
        </a:xfrm>
      </p:grpSpPr>
      <p:sp>
        <p:nvSpPr>
          <p:cNvPr id="743" name="Google Shape;743;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44" name="Google Shape;744;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2" name="Shape 762"/>
        <p:cNvGrpSpPr/>
        <p:nvPr/>
      </p:nvGrpSpPr>
      <p:grpSpPr>
        <a:xfrm>
          <a:off x="0" y="0"/>
          <a:ext cx="0" cy="0"/>
          <a:chOff x="0" y="0"/>
          <a:chExt cx="0" cy="0"/>
        </a:xfrm>
      </p:grpSpPr>
      <p:sp>
        <p:nvSpPr>
          <p:cNvPr id="763" name="Google Shape;763;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64" name="Google Shape;764;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3" name="Shape 783"/>
        <p:cNvGrpSpPr/>
        <p:nvPr/>
      </p:nvGrpSpPr>
      <p:grpSpPr>
        <a:xfrm>
          <a:off x="0" y="0"/>
          <a:ext cx="0" cy="0"/>
          <a:chOff x="0" y="0"/>
          <a:chExt cx="0" cy="0"/>
        </a:xfrm>
      </p:grpSpPr>
      <p:sp>
        <p:nvSpPr>
          <p:cNvPr id="784" name="Google Shape;784;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85" name="Google Shape;785;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3" name="Shape 803"/>
        <p:cNvGrpSpPr/>
        <p:nvPr/>
      </p:nvGrpSpPr>
      <p:grpSpPr>
        <a:xfrm>
          <a:off x="0" y="0"/>
          <a:ext cx="0" cy="0"/>
          <a:chOff x="0" y="0"/>
          <a:chExt cx="0" cy="0"/>
        </a:xfrm>
      </p:grpSpPr>
      <p:sp>
        <p:nvSpPr>
          <p:cNvPr id="804" name="Google Shape;804;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05" name="Google Shape;805;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3" name="Shape 823"/>
        <p:cNvGrpSpPr/>
        <p:nvPr/>
      </p:nvGrpSpPr>
      <p:grpSpPr>
        <a:xfrm>
          <a:off x="0" y="0"/>
          <a:ext cx="0" cy="0"/>
          <a:chOff x="0" y="0"/>
          <a:chExt cx="0" cy="0"/>
        </a:xfrm>
      </p:grpSpPr>
      <p:sp>
        <p:nvSpPr>
          <p:cNvPr id="824" name="Google Shape;824;g2f03cfea402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5" name="Google Shape;825;g2f03cfea402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6" name="Shape 836"/>
        <p:cNvGrpSpPr/>
        <p:nvPr/>
      </p:nvGrpSpPr>
      <p:grpSpPr>
        <a:xfrm>
          <a:off x="0" y="0"/>
          <a:ext cx="0" cy="0"/>
          <a:chOff x="0" y="0"/>
          <a:chExt cx="0" cy="0"/>
        </a:xfrm>
      </p:grpSpPr>
      <p:sp>
        <p:nvSpPr>
          <p:cNvPr id="837" name="Google Shape;837;g106e6aa31ee_1_54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38" name="Google Shape;838;g106e6aa31ee_1_5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End-of-Class Video</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116dedbe5e9_1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2" name="Google Shape;102;g116dedbe5e9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116fc0163a8_0_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2" name="Google Shape;152;g116fc0163a8_0_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114b27b5351_0_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9" name="Google Shape;189;g114b27b5351_0_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114b27b5351_0_6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7" name="Google Shape;227;g114b27b5351_0_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5" name="Google Shape;265;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9" name="Google Shape;279;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3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3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4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4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4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4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3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3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3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3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3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3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3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3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3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4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4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4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4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4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43"/>
          <p:cNvSpPr/>
          <p:nvPr>
            <p:ph idx="2" type="pic"/>
          </p:nvPr>
        </p:nvSpPr>
        <p:spPr>
          <a:xfrm>
            <a:off x="5183188" y="987425"/>
            <a:ext cx="6172200" cy="4873625"/>
          </a:xfrm>
          <a:prstGeom prst="rect">
            <a:avLst/>
          </a:prstGeom>
          <a:noFill/>
          <a:ln>
            <a:noFill/>
          </a:ln>
        </p:spPr>
      </p:sp>
      <p:sp>
        <p:nvSpPr>
          <p:cNvPr id="64" name="Google Shape;64;p4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3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41.png"/><Relationship Id="rId4" Type="http://schemas.openxmlformats.org/officeDocument/2006/relationships/image" Target="../media/image10.png"/><Relationship Id="rId9" Type="http://schemas.openxmlformats.org/officeDocument/2006/relationships/image" Target="../media/image12.png"/><Relationship Id="rId5" Type="http://schemas.openxmlformats.org/officeDocument/2006/relationships/slide" Target="/ppt/slides/slide9.xml"/><Relationship Id="rId6" Type="http://schemas.openxmlformats.org/officeDocument/2006/relationships/image" Target="../media/image4.png"/><Relationship Id="rId7" Type="http://schemas.openxmlformats.org/officeDocument/2006/relationships/slide" Target="/ppt/slides/slide10.xml"/><Relationship Id="rId8" Type="http://schemas.openxmlformats.org/officeDocument/2006/relationships/slide" Target="/ppt/slides/slide11.xml"/><Relationship Id="rId11" Type="http://schemas.openxmlformats.org/officeDocument/2006/relationships/image" Target="../media/image11.png"/><Relationship Id="rId10" Type="http://schemas.openxmlformats.org/officeDocument/2006/relationships/slide" Target="/ppt/slides/slide12.xml"/><Relationship Id="rId12" Type="http://schemas.openxmlformats.org/officeDocument/2006/relationships/slide" Target="/ppt/slides/slid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41.png"/><Relationship Id="rId4" Type="http://schemas.openxmlformats.org/officeDocument/2006/relationships/image" Target="../media/image12.png"/><Relationship Id="rId9" Type="http://schemas.openxmlformats.org/officeDocument/2006/relationships/slide" Target="/ppt/slides/slide11.xml"/><Relationship Id="rId5" Type="http://schemas.openxmlformats.org/officeDocument/2006/relationships/slide" Target="/ppt/slides/slide9.xml"/><Relationship Id="rId6" Type="http://schemas.openxmlformats.org/officeDocument/2006/relationships/image" Target="../media/image4.png"/><Relationship Id="rId7" Type="http://schemas.openxmlformats.org/officeDocument/2006/relationships/slide" Target="/ppt/slides/slide10.xml"/><Relationship Id="rId8" Type="http://schemas.openxmlformats.org/officeDocument/2006/relationships/image" Target="../media/image10.png"/><Relationship Id="rId11" Type="http://schemas.openxmlformats.org/officeDocument/2006/relationships/image" Target="../media/image11.png"/><Relationship Id="rId10" Type="http://schemas.openxmlformats.org/officeDocument/2006/relationships/slide" Target="/ppt/slides/slide12.xml"/><Relationship Id="rId12" Type="http://schemas.openxmlformats.org/officeDocument/2006/relationships/slide" Target="/ppt/slides/slid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41.png"/><Relationship Id="rId4" Type="http://schemas.openxmlformats.org/officeDocument/2006/relationships/image" Target="../media/image11.png"/><Relationship Id="rId9" Type="http://schemas.openxmlformats.org/officeDocument/2006/relationships/slide" Target="/ppt/slides/slide11.xml"/><Relationship Id="rId5" Type="http://schemas.openxmlformats.org/officeDocument/2006/relationships/slide" Target="/ppt/slides/slide9.xml"/><Relationship Id="rId6" Type="http://schemas.openxmlformats.org/officeDocument/2006/relationships/image" Target="../media/image4.png"/><Relationship Id="rId7" Type="http://schemas.openxmlformats.org/officeDocument/2006/relationships/slide" Target="/ppt/slides/slide10.xml"/><Relationship Id="rId8" Type="http://schemas.openxmlformats.org/officeDocument/2006/relationships/image" Target="../media/image10.png"/><Relationship Id="rId11" Type="http://schemas.openxmlformats.org/officeDocument/2006/relationships/slide" Target="/ppt/slides/slide12.xml"/><Relationship Id="rId10" Type="http://schemas.openxmlformats.org/officeDocument/2006/relationships/image" Target="../media/image12.png"/><Relationship Id="rId12" Type="http://schemas.openxmlformats.org/officeDocument/2006/relationships/slide" Target="/ppt/slides/slid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41.png"/><Relationship Id="rId4" Type="http://schemas.openxmlformats.org/officeDocument/2006/relationships/image" Target="../media/image13.png"/><Relationship Id="rId9" Type="http://schemas.openxmlformats.org/officeDocument/2006/relationships/image" Target="../media/image20.png"/><Relationship Id="rId5" Type="http://schemas.openxmlformats.org/officeDocument/2006/relationships/slide" Target="/ppt/slides/slide13.xml"/><Relationship Id="rId6" Type="http://schemas.openxmlformats.org/officeDocument/2006/relationships/slide" Target="/ppt/slides/slide15.xml"/><Relationship Id="rId7" Type="http://schemas.openxmlformats.org/officeDocument/2006/relationships/image" Target="../media/image19.png"/><Relationship Id="rId8" Type="http://schemas.openxmlformats.org/officeDocument/2006/relationships/slide" Target="/ppt/slides/slide14.xml"/><Relationship Id="rId11" Type="http://schemas.openxmlformats.org/officeDocument/2006/relationships/image" Target="../media/image4.png"/><Relationship Id="rId10" Type="http://schemas.openxmlformats.org/officeDocument/2006/relationships/slide" Target="/ppt/slides/slide9.xml"/><Relationship Id="rId12" Type="http://schemas.openxmlformats.org/officeDocument/2006/relationships/slide" Target="/ppt/slides/slid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41.png"/><Relationship Id="rId4" Type="http://schemas.openxmlformats.org/officeDocument/2006/relationships/image" Target="../media/image20.png"/><Relationship Id="rId9" Type="http://schemas.openxmlformats.org/officeDocument/2006/relationships/image" Target="../media/image19.png"/><Relationship Id="rId5" Type="http://schemas.openxmlformats.org/officeDocument/2006/relationships/slide" Target="/ppt/slides/slide13.xml"/><Relationship Id="rId6" Type="http://schemas.openxmlformats.org/officeDocument/2006/relationships/image" Target="../media/image13.png"/><Relationship Id="rId7" Type="http://schemas.openxmlformats.org/officeDocument/2006/relationships/slide" Target="/ppt/slides/slide14.xml"/><Relationship Id="rId8" Type="http://schemas.openxmlformats.org/officeDocument/2006/relationships/slide" Target="/ppt/slides/slide15.xml"/><Relationship Id="rId11" Type="http://schemas.openxmlformats.org/officeDocument/2006/relationships/image" Target="../media/image4.png"/><Relationship Id="rId10" Type="http://schemas.openxmlformats.org/officeDocument/2006/relationships/slide" Target="/ppt/slides/slide9.xml"/><Relationship Id="rId12" Type="http://schemas.openxmlformats.org/officeDocument/2006/relationships/slide" Target="/ppt/slides/slid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41.png"/><Relationship Id="rId4" Type="http://schemas.openxmlformats.org/officeDocument/2006/relationships/image" Target="../media/image19.png"/><Relationship Id="rId9" Type="http://schemas.openxmlformats.org/officeDocument/2006/relationships/slide" Target="/ppt/slides/slide15.xml"/><Relationship Id="rId5" Type="http://schemas.openxmlformats.org/officeDocument/2006/relationships/slide" Target="/ppt/slides/slide13.xml"/><Relationship Id="rId6" Type="http://schemas.openxmlformats.org/officeDocument/2006/relationships/image" Target="../media/image13.png"/><Relationship Id="rId7" Type="http://schemas.openxmlformats.org/officeDocument/2006/relationships/slide" Target="/ppt/slides/slide14.xml"/><Relationship Id="rId8" Type="http://schemas.openxmlformats.org/officeDocument/2006/relationships/image" Target="../media/image20.png"/><Relationship Id="rId11" Type="http://schemas.openxmlformats.org/officeDocument/2006/relationships/image" Target="../media/image4.png"/><Relationship Id="rId10" Type="http://schemas.openxmlformats.org/officeDocument/2006/relationships/slide" Target="/ppt/slides/slide9.xml"/><Relationship Id="rId12" Type="http://schemas.openxmlformats.org/officeDocument/2006/relationships/slide" Target="/ppt/slides/slid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1.png"/><Relationship Id="rId4" Type="http://schemas.openxmlformats.org/officeDocument/2006/relationships/image" Target="../media/image2.png"/><Relationship Id="rId9" Type="http://schemas.openxmlformats.org/officeDocument/2006/relationships/image" Target="../media/image7.png"/><Relationship Id="rId5" Type="http://schemas.openxmlformats.org/officeDocument/2006/relationships/slide" Target="/ppt/slides/slide16.xml"/><Relationship Id="rId6" Type="http://schemas.openxmlformats.org/officeDocument/2006/relationships/slide" Target="/ppt/slides/slide18.xml"/><Relationship Id="rId7" Type="http://schemas.openxmlformats.org/officeDocument/2006/relationships/image" Target="../media/image15.png"/><Relationship Id="rId8" Type="http://schemas.openxmlformats.org/officeDocument/2006/relationships/slide" Target="/ppt/slides/slide8.xml"/><Relationship Id="rId11" Type="http://schemas.openxmlformats.org/officeDocument/2006/relationships/image" Target="../media/image1.png"/><Relationship Id="rId10" Type="http://schemas.openxmlformats.org/officeDocument/2006/relationships/slide" Target="/ppt/slides/slide17.xml"/><Relationship Id="rId12" Type="http://schemas.openxmlformats.org/officeDocument/2006/relationships/slide" Target="/ppt/slides/slid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41.png"/><Relationship Id="rId4" Type="http://schemas.openxmlformats.org/officeDocument/2006/relationships/image" Target="../media/image1.png"/><Relationship Id="rId9" Type="http://schemas.openxmlformats.org/officeDocument/2006/relationships/slide" Target="/ppt/slides/slide8.xml"/><Relationship Id="rId5" Type="http://schemas.openxmlformats.org/officeDocument/2006/relationships/slide" Target="/ppt/slides/slide16.xml"/><Relationship Id="rId6" Type="http://schemas.openxmlformats.org/officeDocument/2006/relationships/image" Target="../media/image2.png"/><Relationship Id="rId7" Type="http://schemas.openxmlformats.org/officeDocument/2006/relationships/slide" Target="/ppt/slides/slide18.xml"/><Relationship Id="rId8" Type="http://schemas.openxmlformats.org/officeDocument/2006/relationships/image" Target="../media/image15.png"/><Relationship Id="rId11" Type="http://schemas.openxmlformats.org/officeDocument/2006/relationships/slide" Target="/ppt/slides/slide17.xml"/><Relationship Id="rId10" Type="http://schemas.openxmlformats.org/officeDocument/2006/relationships/image" Target="../media/image7.png"/><Relationship Id="rId12" Type="http://schemas.openxmlformats.org/officeDocument/2006/relationships/slide" Target="/ppt/slides/slide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41.png"/><Relationship Id="rId4" Type="http://schemas.openxmlformats.org/officeDocument/2006/relationships/image" Target="../media/image15.png"/><Relationship Id="rId9" Type="http://schemas.openxmlformats.org/officeDocument/2006/relationships/image" Target="../media/image7.png"/><Relationship Id="rId5" Type="http://schemas.openxmlformats.org/officeDocument/2006/relationships/slide" Target="/ppt/slides/slide16.xml"/><Relationship Id="rId6" Type="http://schemas.openxmlformats.org/officeDocument/2006/relationships/image" Target="../media/image2.png"/><Relationship Id="rId7" Type="http://schemas.openxmlformats.org/officeDocument/2006/relationships/slide" Target="/ppt/slides/slide18.xml"/><Relationship Id="rId8" Type="http://schemas.openxmlformats.org/officeDocument/2006/relationships/slide" Target="/ppt/slides/slide8.xml"/><Relationship Id="rId11" Type="http://schemas.openxmlformats.org/officeDocument/2006/relationships/image" Target="../media/image1.png"/><Relationship Id="rId10" Type="http://schemas.openxmlformats.org/officeDocument/2006/relationships/slide" Target="/ppt/slides/slide17.xml"/><Relationship Id="rId12" Type="http://schemas.openxmlformats.org/officeDocument/2006/relationships/slide" Target="/ppt/slides/slide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41.png"/><Relationship Id="rId4" Type="http://schemas.openxmlformats.org/officeDocument/2006/relationships/image" Target="../media/image17.png"/><Relationship Id="rId5" Type="http://schemas.openxmlformats.org/officeDocument/2006/relationships/slide" Target="/ppt/slides/slide4.xml"/><Relationship Id="rId6" Type="http://schemas.openxmlformats.org/officeDocument/2006/relationships/slide" Target="/ppt/slides/slide4.xml"/><Relationship Id="rId7" Type="http://schemas.openxmlformats.org/officeDocument/2006/relationships/slide" Target="/ppt/slides/slide4.xml"/><Relationship Id="rId8" Type="http://schemas.openxmlformats.org/officeDocument/2006/relationships/slide" Target="/ppt/slides/slid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http://drive.google.com/file/d/1VFmwSdkTMc1SL4IW_zIChWgpBCNxhop7/view" TargetMode="External"/><Relationship Id="rId4" Type="http://schemas.openxmlformats.org/officeDocument/2006/relationships/image" Target="../media/image1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41.png"/><Relationship Id="rId4" Type="http://schemas.openxmlformats.org/officeDocument/2006/relationships/image" Target="../media/image49.png"/><Relationship Id="rId9" Type="http://schemas.openxmlformats.org/officeDocument/2006/relationships/image" Target="../media/image8.png"/><Relationship Id="rId5" Type="http://schemas.openxmlformats.org/officeDocument/2006/relationships/slide" Target="/ppt/slides/slide9.xml"/><Relationship Id="rId6" Type="http://schemas.openxmlformats.org/officeDocument/2006/relationships/image" Target="../media/image4.png"/><Relationship Id="rId7" Type="http://schemas.openxmlformats.org/officeDocument/2006/relationships/slide" Target="/ppt/slides/slide20.xml"/><Relationship Id="rId8" Type="http://schemas.openxmlformats.org/officeDocument/2006/relationships/slide" Target="/ppt/slides/slide31.xml"/><Relationship Id="rId10" Type="http://schemas.openxmlformats.org/officeDocument/2006/relationships/slide" Target="/ppt/slides/slide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41.png"/><Relationship Id="rId4" Type="http://schemas.openxmlformats.org/officeDocument/2006/relationships/image" Target="../media/image27.png"/><Relationship Id="rId9" Type="http://schemas.openxmlformats.org/officeDocument/2006/relationships/image" Target="../media/image50.png"/><Relationship Id="rId5" Type="http://schemas.openxmlformats.org/officeDocument/2006/relationships/slide" Target="/ppt/slides/slide21.xml"/><Relationship Id="rId6" Type="http://schemas.openxmlformats.org/officeDocument/2006/relationships/slide" Target="/ppt/slides/slide8.xml"/><Relationship Id="rId7" Type="http://schemas.openxmlformats.org/officeDocument/2006/relationships/image" Target="../media/image7.png"/><Relationship Id="rId8" Type="http://schemas.openxmlformats.org/officeDocument/2006/relationships/slide" Target="/ppt/slides/slide22.xml"/><Relationship Id="rId10" Type="http://schemas.openxmlformats.org/officeDocument/2006/relationships/slide" Target="/ppt/slides/slide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41.png"/><Relationship Id="rId4" Type="http://schemas.openxmlformats.org/officeDocument/2006/relationships/image" Target="../media/image50.png"/><Relationship Id="rId9" Type="http://schemas.openxmlformats.org/officeDocument/2006/relationships/slide" Target="/ppt/slides/slide22.xml"/><Relationship Id="rId5" Type="http://schemas.openxmlformats.org/officeDocument/2006/relationships/slide" Target="/ppt/slides/slide21.xml"/><Relationship Id="rId6" Type="http://schemas.openxmlformats.org/officeDocument/2006/relationships/image" Target="../media/image27.png"/><Relationship Id="rId7" Type="http://schemas.openxmlformats.org/officeDocument/2006/relationships/slide" Target="/ppt/slides/slide8.xml"/><Relationship Id="rId8" Type="http://schemas.openxmlformats.org/officeDocument/2006/relationships/image" Target="../media/image7.png"/><Relationship Id="rId10" Type="http://schemas.openxmlformats.org/officeDocument/2006/relationships/slide" Target="/ppt/slides/slide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41.png"/><Relationship Id="rId4" Type="http://schemas.openxmlformats.org/officeDocument/2006/relationships/image" Target="../media/image26.png"/><Relationship Id="rId9" Type="http://schemas.openxmlformats.org/officeDocument/2006/relationships/image" Target="../media/image32.png"/><Relationship Id="rId5" Type="http://schemas.openxmlformats.org/officeDocument/2006/relationships/slide" Target="/ppt/slides/slide23.xml"/><Relationship Id="rId6" Type="http://schemas.openxmlformats.org/officeDocument/2006/relationships/slide" Target="/ppt/slides/slide8.xml"/><Relationship Id="rId7" Type="http://schemas.openxmlformats.org/officeDocument/2006/relationships/image" Target="../media/image7.png"/><Relationship Id="rId8" Type="http://schemas.openxmlformats.org/officeDocument/2006/relationships/slide" Target="/ppt/slides/slide24.xml"/><Relationship Id="rId10" Type="http://schemas.openxmlformats.org/officeDocument/2006/relationships/slide" Target="/ppt/slides/slide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41.png"/><Relationship Id="rId4" Type="http://schemas.openxmlformats.org/officeDocument/2006/relationships/image" Target="../media/image32.png"/><Relationship Id="rId9" Type="http://schemas.openxmlformats.org/officeDocument/2006/relationships/slide" Target="/ppt/slides/slide24.xml"/><Relationship Id="rId5" Type="http://schemas.openxmlformats.org/officeDocument/2006/relationships/slide" Target="/ppt/slides/slide23.xml"/><Relationship Id="rId6" Type="http://schemas.openxmlformats.org/officeDocument/2006/relationships/image" Target="../media/image26.png"/><Relationship Id="rId7" Type="http://schemas.openxmlformats.org/officeDocument/2006/relationships/slide" Target="/ppt/slides/slide8.xml"/><Relationship Id="rId8" Type="http://schemas.openxmlformats.org/officeDocument/2006/relationships/image" Target="../media/image7.png"/><Relationship Id="rId10" Type="http://schemas.openxmlformats.org/officeDocument/2006/relationships/slide" Target="/ppt/slides/slide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41.png"/><Relationship Id="rId4" Type="http://schemas.openxmlformats.org/officeDocument/2006/relationships/image" Target="../media/image38.png"/><Relationship Id="rId9" Type="http://schemas.openxmlformats.org/officeDocument/2006/relationships/image" Target="../media/image25.png"/><Relationship Id="rId5" Type="http://schemas.openxmlformats.org/officeDocument/2006/relationships/slide" Target="/ppt/slides/slide25.xml"/><Relationship Id="rId6" Type="http://schemas.openxmlformats.org/officeDocument/2006/relationships/slide" Target="/ppt/slides/slide8.xml"/><Relationship Id="rId7" Type="http://schemas.openxmlformats.org/officeDocument/2006/relationships/image" Target="../media/image7.png"/><Relationship Id="rId8" Type="http://schemas.openxmlformats.org/officeDocument/2006/relationships/slide" Target="/ppt/slides/slide26.xml"/><Relationship Id="rId10" Type="http://schemas.openxmlformats.org/officeDocument/2006/relationships/slide" Target="/ppt/slides/slide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41.png"/><Relationship Id="rId4" Type="http://schemas.openxmlformats.org/officeDocument/2006/relationships/image" Target="../media/image25.png"/><Relationship Id="rId9" Type="http://schemas.openxmlformats.org/officeDocument/2006/relationships/slide" Target="/ppt/slides/slide26.xml"/><Relationship Id="rId5" Type="http://schemas.openxmlformats.org/officeDocument/2006/relationships/slide" Target="/ppt/slides/slide25.xml"/><Relationship Id="rId6" Type="http://schemas.openxmlformats.org/officeDocument/2006/relationships/image" Target="../media/image38.png"/><Relationship Id="rId7" Type="http://schemas.openxmlformats.org/officeDocument/2006/relationships/slide" Target="/ppt/slides/slide8.xml"/><Relationship Id="rId8" Type="http://schemas.openxmlformats.org/officeDocument/2006/relationships/image" Target="../media/image7.png"/><Relationship Id="rId10" Type="http://schemas.openxmlformats.org/officeDocument/2006/relationships/slide" Target="/ppt/slides/slide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41.png"/><Relationship Id="rId4" Type="http://schemas.openxmlformats.org/officeDocument/2006/relationships/image" Target="../media/image75.png"/><Relationship Id="rId9" Type="http://schemas.openxmlformats.org/officeDocument/2006/relationships/image" Target="../media/image42.png"/><Relationship Id="rId5" Type="http://schemas.openxmlformats.org/officeDocument/2006/relationships/slide" Target="/ppt/slides/slide27.xml"/><Relationship Id="rId6" Type="http://schemas.openxmlformats.org/officeDocument/2006/relationships/slide" Target="/ppt/slides/slide8.xml"/><Relationship Id="rId7" Type="http://schemas.openxmlformats.org/officeDocument/2006/relationships/image" Target="../media/image7.png"/><Relationship Id="rId8" Type="http://schemas.openxmlformats.org/officeDocument/2006/relationships/slide" Target="/ppt/slides/slide28.xml"/><Relationship Id="rId10" Type="http://schemas.openxmlformats.org/officeDocument/2006/relationships/slide" Target="/ppt/slides/slide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41.png"/><Relationship Id="rId4" Type="http://schemas.openxmlformats.org/officeDocument/2006/relationships/image" Target="../media/image42.png"/><Relationship Id="rId9" Type="http://schemas.openxmlformats.org/officeDocument/2006/relationships/slide" Target="/ppt/slides/slide28.xml"/><Relationship Id="rId5" Type="http://schemas.openxmlformats.org/officeDocument/2006/relationships/slide" Target="/ppt/slides/slide27.xml"/><Relationship Id="rId6" Type="http://schemas.openxmlformats.org/officeDocument/2006/relationships/image" Target="../media/image75.png"/><Relationship Id="rId7" Type="http://schemas.openxmlformats.org/officeDocument/2006/relationships/slide" Target="/ppt/slides/slide8.xml"/><Relationship Id="rId8" Type="http://schemas.openxmlformats.org/officeDocument/2006/relationships/image" Target="../media/image7.png"/><Relationship Id="rId10" Type="http://schemas.openxmlformats.org/officeDocument/2006/relationships/slide" Target="/ppt/slides/slide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62.png"/><Relationship Id="rId4" Type="http://schemas.openxmlformats.org/officeDocument/2006/relationships/slide" Target="/ppt/slides/slide29.xml"/><Relationship Id="rId9" Type="http://schemas.openxmlformats.org/officeDocument/2006/relationships/image" Target="../media/image41.png"/><Relationship Id="rId5" Type="http://schemas.openxmlformats.org/officeDocument/2006/relationships/slide" Target="/ppt/slides/slide8.xml"/><Relationship Id="rId6" Type="http://schemas.openxmlformats.org/officeDocument/2006/relationships/image" Target="../media/image7.png"/><Relationship Id="rId7" Type="http://schemas.openxmlformats.org/officeDocument/2006/relationships/slide" Target="/ppt/slides/slide30.xml"/><Relationship Id="rId8" Type="http://schemas.openxmlformats.org/officeDocument/2006/relationships/image" Target="../media/image44.png"/><Relationship Id="rId10" Type="http://schemas.openxmlformats.org/officeDocument/2006/relationships/slide" Target="/ppt/slides/slide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1.png"/><Relationship Id="rId4" Type="http://schemas.openxmlformats.org/officeDocument/2006/relationships/slide" Target="/ppt/slides/slide6.xml"/><Relationship Id="rId5" Type="http://schemas.openxmlformats.org/officeDocument/2006/relationships/slide" Target="/ppt/slides/slide6.xml"/><Relationship Id="rId6" Type="http://schemas.openxmlformats.org/officeDocument/2006/relationships/slide" Target="/ppt/slides/slide5.xml"/><Relationship Id="rId7" Type="http://schemas.openxmlformats.org/officeDocument/2006/relationships/slide" Target="/ppt/slides/slide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41.png"/><Relationship Id="rId4" Type="http://schemas.openxmlformats.org/officeDocument/2006/relationships/image" Target="../media/image44.png"/><Relationship Id="rId9" Type="http://schemas.openxmlformats.org/officeDocument/2006/relationships/slide" Target="/ppt/slides/slide30.xml"/><Relationship Id="rId5" Type="http://schemas.openxmlformats.org/officeDocument/2006/relationships/slide" Target="/ppt/slides/slide29.xml"/><Relationship Id="rId6" Type="http://schemas.openxmlformats.org/officeDocument/2006/relationships/image" Target="../media/image62.png"/><Relationship Id="rId7" Type="http://schemas.openxmlformats.org/officeDocument/2006/relationships/slide" Target="/ppt/slides/slide8.xml"/><Relationship Id="rId8" Type="http://schemas.openxmlformats.org/officeDocument/2006/relationships/image" Target="../media/image7.png"/><Relationship Id="rId10" Type="http://schemas.openxmlformats.org/officeDocument/2006/relationships/slide" Target="/ppt/slides/slide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41.png"/><Relationship Id="rId4" Type="http://schemas.openxmlformats.org/officeDocument/2006/relationships/image" Target="../media/image8.png"/><Relationship Id="rId5" Type="http://schemas.openxmlformats.org/officeDocument/2006/relationships/slide" Target="/ppt/slides/slide7.xml"/><Relationship Id="rId6" Type="http://schemas.openxmlformats.org/officeDocument/2006/relationships/slide" Target="/ppt/slides/slide5.xml"/><Relationship Id="rId7" Type="http://schemas.openxmlformats.org/officeDocument/2006/relationships/slide" Target="/ppt/slides/slide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41.png"/><Relationship Id="rId4" Type="http://schemas.openxmlformats.org/officeDocument/2006/relationships/image" Target="../media/image31.png"/><Relationship Id="rId9" Type="http://schemas.openxmlformats.org/officeDocument/2006/relationships/image" Target="../media/image34.png"/><Relationship Id="rId5" Type="http://schemas.openxmlformats.org/officeDocument/2006/relationships/slide" Target="/ppt/slides/slide9.xml"/><Relationship Id="rId6" Type="http://schemas.openxmlformats.org/officeDocument/2006/relationships/image" Target="../media/image4.png"/><Relationship Id="rId7" Type="http://schemas.openxmlformats.org/officeDocument/2006/relationships/slide" Target="/ppt/slides/slide32.xml"/><Relationship Id="rId8" Type="http://schemas.openxmlformats.org/officeDocument/2006/relationships/slide" Target="/ppt/slides/slide33.xml"/><Relationship Id="rId10" Type="http://schemas.openxmlformats.org/officeDocument/2006/relationships/slide" Target="/ppt/slides/slide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41.png"/><Relationship Id="rId4" Type="http://schemas.openxmlformats.org/officeDocument/2006/relationships/image" Target="../media/image34.png"/><Relationship Id="rId9" Type="http://schemas.openxmlformats.org/officeDocument/2006/relationships/slide" Target="/ppt/slides/slide33.xml"/><Relationship Id="rId5" Type="http://schemas.openxmlformats.org/officeDocument/2006/relationships/slide" Target="/ppt/slides/slide9.xml"/><Relationship Id="rId6" Type="http://schemas.openxmlformats.org/officeDocument/2006/relationships/image" Target="../media/image4.png"/><Relationship Id="rId7" Type="http://schemas.openxmlformats.org/officeDocument/2006/relationships/slide" Target="/ppt/slides/slide32.xml"/><Relationship Id="rId8" Type="http://schemas.openxmlformats.org/officeDocument/2006/relationships/image" Target="../media/image31.png"/><Relationship Id="rId10" Type="http://schemas.openxmlformats.org/officeDocument/2006/relationships/slide" Target="/ppt/slides/slide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41.png"/><Relationship Id="rId4" Type="http://schemas.openxmlformats.org/officeDocument/2006/relationships/image" Target="../media/image9.png"/><Relationship Id="rId9" Type="http://schemas.openxmlformats.org/officeDocument/2006/relationships/image" Target="../media/image8.png"/><Relationship Id="rId5" Type="http://schemas.openxmlformats.org/officeDocument/2006/relationships/slide" Target="/ppt/slides/slide9.xml"/><Relationship Id="rId6" Type="http://schemas.openxmlformats.org/officeDocument/2006/relationships/image" Target="../media/image4.png"/><Relationship Id="rId7" Type="http://schemas.openxmlformats.org/officeDocument/2006/relationships/slide" Target="/ppt/slides/slide34.xml"/><Relationship Id="rId8" Type="http://schemas.openxmlformats.org/officeDocument/2006/relationships/slide" Target="/ppt/slides/slide31.xml"/><Relationship Id="rId10" Type="http://schemas.openxmlformats.org/officeDocument/2006/relationships/slide" Target="/ppt/slides/slide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41.png"/><Relationship Id="rId4" Type="http://schemas.openxmlformats.org/officeDocument/2006/relationships/image" Target="../media/image23.png"/><Relationship Id="rId9" Type="http://schemas.openxmlformats.org/officeDocument/2006/relationships/slide" Target="/ppt/slides/slide3.xml"/><Relationship Id="rId5" Type="http://schemas.openxmlformats.org/officeDocument/2006/relationships/slide" Target="/ppt/slides/slide35.xml"/><Relationship Id="rId6" Type="http://schemas.openxmlformats.org/officeDocument/2006/relationships/slide" Target="/ppt/slides/slide9.xml"/><Relationship Id="rId7" Type="http://schemas.openxmlformats.org/officeDocument/2006/relationships/image" Target="../media/image4.png"/><Relationship Id="rId8" Type="http://schemas.openxmlformats.org/officeDocument/2006/relationships/image" Target="../media/image3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41.png"/><Relationship Id="rId4" Type="http://schemas.openxmlformats.org/officeDocument/2006/relationships/image" Target="../media/image125.png"/><Relationship Id="rId5" Type="http://schemas.openxmlformats.org/officeDocument/2006/relationships/slide" Target="/ppt/slides/slide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hyperlink" Target="http://drive.google.com/file/d/1C41U1qOvmZXQ1EipQlr2xLxtcyEf3hvA/view" TargetMode="External"/><Relationship Id="rId4" Type="http://schemas.openxmlformats.org/officeDocument/2006/relationships/image" Target="../media/image121.jpg"/></Relationships>
</file>

<file path=ppt/slides/_rels/slide4.xml.rels><?xml version="1.0" encoding="UTF-8" standalone="yes"?><Relationships xmlns="http://schemas.openxmlformats.org/package/2006/relationships"><Relationship Id="rId20" Type="http://schemas.openxmlformats.org/officeDocument/2006/relationships/slide" Target="/ppt/slides/slide18.xml"/><Relationship Id="rId22" Type="http://schemas.openxmlformats.org/officeDocument/2006/relationships/slide" Target="/ppt/slides/slide8.xml"/><Relationship Id="rId21" Type="http://schemas.openxmlformats.org/officeDocument/2006/relationships/image" Target="../media/image15.png"/><Relationship Id="rId24" Type="http://schemas.openxmlformats.org/officeDocument/2006/relationships/slide" Target="/ppt/slides/slide17.xml"/><Relationship Id="rId23"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slide" Target="/ppt/slides/slide13.xml"/><Relationship Id="rId4" Type="http://schemas.openxmlformats.org/officeDocument/2006/relationships/image" Target="../media/image13.png"/><Relationship Id="rId9" Type="http://schemas.openxmlformats.org/officeDocument/2006/relationships/slide" Target="/ppt/slides/slide9.xml"/><Relationship Id="rId26" Type="http://schemas.openxmlformats.org/officeDocument/2006/relationships/image" Target="../media/image14.png"/><Relationship Id="rId25" Type="http://schemas.openxmlformats.org/officeDocument/2006/relationships/image" Target="../media/image1.png"/><Relationship Id="rId28" Type="http://schemas.openxmlformats.org/officeDocument/2006/relationships/image" Target="../media/image17.png"/><Relationship Id="rId27" Type="http://schemas.openxmlformats.org/officeDocument/2006/relationships/slide" Target="/ppt/slides/slide19.xml"/><Relationship Id="rId5" Type="http://schemas.openxmlformats.org/officeDocument/2006/relationships/slide" Target="/ppt/slides/slide15.xml"/><Relationship Id="rId6" Type="http://schemas.openxmlformats.org/officeDocument/2006/relationships/image" Target="../media/image19.png"/><Relationship Id="rId29" Type="http://schemas.openxmlformats.org/officeDocument/2006/relationships/slide" Target="/ppt/slides/slide3.xml"/><Relationship Id="rId7" Type="http://schemas.openxmlformats.org/officeDocument/2006/relationships/slide" Target="/ppt/slides/slide14.xml"/><Relationship Id="rId8" Type="http://schemas.openxmlformats.org/officeDocument/2006/relationships/image" Target="../media/image20.png"/><Relationship Id="rId11" Type="http://schemas.openxmlformats.org/officeDocument/2006/relationships/slide" Target="/ppt/slides/slide9.xml"/><Relationship Id="rId10" Type="http://schemas.openxmlformats.org/officeDocument/2006/relationships/image" Target="../media/image4.png"/><Relationship Id="rId13" Type="http://schemas.openxmlformats.org/officeDocument/2006/relationships/image" Target="../media/image10.png"/><Relationship Id="rId12" Type="http://schemas.openxmlformats.org/officeDocument/2006/relationships/slide" Target="/ppt/slides/slide10.xml"/><Relationship Id="rId15" Type="http://schemas.openxmlformats.org/officeDocument/2006/relationships/image" Target="../media/image12.png"/><Relationship Id="rId14" Type="http://schemas.openxmlformats.org/officeDocument/2006/relationships/slide" Target="/ppt/slides/slide11.xml"/><Relationship Id="rId17" Type="http://schemas.openxmlformats.org/officeDocument/2006/relationships/image" Target="../media/image11.png"/><Relationship Id="rId16" Type="http://schemas.openxmlformats.org/officeDocument/2006/relationships/slide" Target="/ppt/slides/slide12.xml"/><Relationship Id="rId19" Type="http://schemas.openxmlformats.org/officeDocument/2006/relationships/image" Target="../media/image2.png"/><Relationship Id="rId18" Type="http://schemas.openxmlformats.org/officeDocument/2006/relationships/slide" Target="/ppt/slides/slide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slide" Target="/ppt/slides/slide9.xml"/><Relationship Id="rId4" Type="http://schemas.openxmlformats.org/officeDocument/2006/relationships/image" Target="../media/image4.png"/><Relationship Id="rId9" Type="http://schemas.openxmlformats.org/officeDocument/2006/relationships/image" Target="../media/image29.png"/><Relationship Id="rId5" Type="http://schemas.openxmlformats.org/officeDocument/2006/relationships/slide" Target="/ppt/slides/slide34.xml"/><Relationship Id="rId6" Type="http://schemas.openxmlformats.org/officeDocument/2006/relationships/image" Target="../media/image9.png"/><Relationship Id="rId7" Type="http://schemas.openxmlformats.org/officeDocument/2006/relationships/slide" Target="/ppt/slides/slide31.xml"/><Relationship Id="rId8" Type="http://schemas.openxmlformats.org/officeDocument/2006/relationships/image" Target="../media/image8.png"/><Relationship Id="rId11" Type="http://schemas.openxmlformats.org/officeDocument/2006/relationships/slide" Target="/ppt/slides/slide32.xml"/><Relationship Id="rId10" Type="http://schemas.openxmlformats.org/officeDocument/2006/relationships/slide" Target="/ppt/slides/slide9.xml"/><Relationship Id="rId13" Type="http://schemas.openxmlformats.org/officeDocument/2006/relationships/slide" Target="/ppt/slides/slide33.xml"/><Relationship Id="rId12" Type="http://schemas.openxmlformats.org/officeDocument/2006/relationships/image" Target="../media/image31.png"/><Relationship Id="rId15" Type="http://schemas.openxmlformats.org/officeDocument/2006/relationships/slide" Target="/ppt/slides/slide35.xml"/><Relationship Id="rId14" Type="http://schemas.openxmlformats.org/officeDocument/2006/relationships/image" Target="../media/image34.png"/><Relationship Id="rId17" Type="http://schemas.openxmlformats.org/officeDocument/2006/relationships/slide" Target="/ppt/slides/slide9.xml"/><Relationship Id="rId16" Type="http://schemas.openxmlformats.org/officeDocument/2006/relationships/image" Target="../media/image23.png"/><Relationship Id="rId19" Type="http://schemas.openxmlformats.org/officeDocument/2006/relationships/slide" Target="/ppt/slides/slide3.xml"/><Relationship Id="rId18" Type="http://schemas.openxmlformats.org/officeDocument/2006/relationships/image" Target="../media/image37.png"/></Relationships>
</file>

<file path=ppt/slides/_rels/slide6.xml.rels><?xml version="1.0" encoding="UTF-8" standalone="yes"?><Relationships xmlns="http://schemas.openxmlformats.org/package/2006/relationships"><Relationship Id="rId20" Type="http://schemas.openxmlformats.org/officeDocument/2006/relationships/slide" Target="/ppt/slides/slide3.xml"/><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slide" Target="/ppt/slides/slide25.xml"/><Relationship Id="rId4" Type="http://schemas.openxmlformats.org/officeDocument/2006/relationships/image" Target="../media/image38.png"/><Relationship Id="rId9" Type="http://schemas.openxmlformats.org/officeDocument/2006/relationships/slide" Target="/ppt/slides/slide23.xml"/><Relationship Id="rId5" Type="http://schemas.openxmlformats.org/officeDocument/2006/relationships/slide" Target="/ppt/slides/slide8.xml"/><Relationship Id="rId6" Type="http://schemas.openxmlformats.org/officeDocument/2006/relationships/image" Target="../media/image7.png"/><Relationship Id="rId7" Type="http://schemas.openxmlformats.org/officeDocument/2006/relationships/slide" Target="/ppt/slides/slide26.xml"/><Relationship Id="rId8" Type="http://schemas.openxmlformats.org/officeDocument/2006/relationships/image" Target="../media/image25.png"/><Relationship Id="rId11" Type="http://schemas.openxmlformats.org/officeDocument/2006/relationships/slide" Target="/ppt/slides/slide8.xml"/><Relationship Id="rId10" Type="http://schemas.openxmlformats.org/officeDocument/2006/relationships/image" Target="../media/image26.png"/><Relationship Id="rId13" Type="http://schemas.openxmlformats.org/officeDocument/2006/relationships/image" Target="../media/image32.png"/><Relationship Id="rId12" Type="http://schemas.openxmlformats.org/officeDocument/2006/relationships/slide" Target="/ppt/slides/slide24.xml"/><Relationship Id="rId15" Type="http://schemas.openxmlformats.org/officeDocument/2006/relationships/image" Target="../media/image27.png"/><Relationship Id="rId14" Type="http://schemas.openxmlformats.org/officeDocument/2006/relationships/slide" Target="/ppt/slides/slide21.xml"/><Relationship Id="rId17" Type="http://schemas.openxmlformats.org/officeDocument/2006/relationships/slide" Target="/ppt/slides/slide22.xml"/><Relationship Id="rId16" Type="http://schemas.openxmlformats.org/officeDocument/2006/relationships/slide" Target="/ppt/slides/slide8.xml"/><Relationship Id="rId19" Type="http://schemas.openxmlformats.org/officeDocument/2006/relationships/image" Target="../media/image36.png"/><Relationship Id="rId18" Type="http://schemas.openxmlformats.org/officeDocument/2006/relationships/image" Target="../media/image50.png"/></Relationships>
</file>

<file path=ppt/slides/_rels/slide7.xml.rels><?xml version="1.0" encoding="UTF-8" standalone="yes"?><Relationships xmlns="http://schemas.openxmlformats.org/package/2006/relationships"><Relationship Id="rId20" Type="http://schemas.openxmlformats.org/officeDocument/2006/relationships/image" Target="../media/image36.png"/><Relationship Id="rId21" Type="http://schemas.openxmlformats.org/officeDocument/2006/relationships/slide" Target="/ppt/slides/slide3.xml"/><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slide" Target="/ppt/slides/slide9.xml"/><Relationship Id="rId4" Type="http://schemas.openxmlformats.org/officeDocument/2006/relationships/image" Target="../media/image4.png"/><Relationship Id="rId9" Type="http://schemas.openxmlformats.org/officeDocument/2006/relationships/slide" Target="/ppt/slides/slide29.xml"/><Relationship Id="rId5" Type="http://schemas.openxmlformats.org/officeDocument/2006/relationships/slide" Target="/ppt/slides/slide20.xml"/><Relationship Id="rId6" Type="http://schemas.openxmlformats.org/officeDocument/2006/relationships/image" Target="../media/image49.png"/><Relationship Id="rId7" Type="http://schemas.openxmlformats.org/officeDocument/2006/relationships/slide" Target="/ppt/slides/slide31.xml"/><Relationship Id="rId8" Type="http://schemas.openxmlformats.org/officeDocument/2006/relationships/image" Target="../media/image8.png"/><Relationship Id="rId11" Type="http://schemas.openxmlformats.org/officeDocument/2006/relationships/slide" Target="/ppt/slides/slide8.xml"/><Relationship Id="rId10" Type="http://schemas.openxmlformats.org/officeDocument/2006/relationships/image" Target="../media/image62.png"/><Relationship Id="rId13" Type="http://schemas.openxmlformats.org/officeDocument/2006/relationships/slide" Target="/ppt/slides/slide30.xml"/><Relationship Id="rId12" Type="http://schemas.openxmlformats.org/officeDocument/2006/relationships/image" Target="../media/image7.png"/><Relationship Id="rId15" Type="http://schemas.openxmlformats.org/officeDocument/2006/relationships/slide" Target="/ppt/slides/slide27.xml"/><Relationship Id="rId14" Type="http://schemas.openxmlformats.org/officeDocument/2006/relationships/image" Target="../media/image44.png"/><Relationship Id="rId17" Type="http://schemas.openxmlformats.org/officeDocument/2006/relationships/slide" Target="/ppt/slides/slide8.xml"/><Relationship Id="rId16" Type="http://schemas.openxmlformats.org/officeDocument/2006/relationships/image" Target="../media/image75.png"/><Relationship Id="rId19" Type="http://schemas.openxmlformats.org/officeDocument/2006/relationships/image" Target="../media/image42.png"/><Relationship Id="rId18" Type="http://schemas.openxmlformats.org/officeDocument/2006/relationships/slide" Target="/ppt/slides/slide2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1.png"/><Relationship Id="rId4" Type="http://schemas.openxmlformats.org/officeDocument/2006/relationships/image" Target="../media/image55.png"/><Relationship Id="rId5" Type="http://schemas.openxmlformats.org/officeDocument/2006/relationships/slide" Target="/ppt/slid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1.png"/><Relationship Id="rId4" Type="http://schemas.openxmlformats.org/officeDocument/2006/relationships/image" Target="../media/image4.png"/><Relationship Id="rId5" Type="http://schemas.openxmlformats.org/officeDocument/2006/relationships/slide" Target="/ppt/slides/slide3.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g10810829d87_4_0"/>
          <p:cNvSpPr/>
          <p:nvPr/>
        </p:nvSpPr>
        <p:spPr>
          <a:xfrm>
            <a:off x="-125" y="-79075"/>
            <a:ext cx="12192000" cy="6952800"/>
          </a:xfrm>
          <a:prstGeom prst="rect">
            <a:avLst/>
          </a:prstGeom>
          <a:solidFill>
            <a:srgbClr val="003B5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85" name="Google Shape;85;g10810829d87_4_0"/>
          <p:cNvPicPr preferRelativeResize="0"/>
          <p:nvPr/>
        </p:nvPicPr>
        <p:blipFill rotWithShape="1">
          <a:blip r:embed="rId3">
            <a:alphaModFix/>
          </a:blip>
          <a:srcRect b="0" l="0" r="0" t="0"/>
          <a:stretch/>
        </p:blipFill>
        <p:spPr>
          <a:xfrm>
            <a:off x="3007400" y="2961821"/>
            <a:ext cx="6177199" cy="2980475"/>
          </a:xfrm>
          <a:prstGeom prst="rect">
            <a:avLst/>
          </a:prstGeom>
          <a:noFill/>
          <a:ln>
            <a:noFill/>
          </a:ln>
        </p:spPr>
      </p:pic>
      <p:sp>
        <p:nvSpPr>
          <p:cNvPr id="86" name="Google Shape;86;g10810829d87_4_0"/>
          <p:cNvSpPr txBox="1"/>
          <p:nvPr/>
        </p:nvSpPr>
        <p:spPr>
          <a:xfrm>
            <a:off x="1710307" y="1031676"/>
            <a:ext cx="8771400" cy="708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1" i="0" lang="en-US" sz="4000" u="none" cap="none" strike="noStrike">
                <a:solidFill>
                  <a:schemeClr val="lt1"/>
                </a:solidFill>
                <a:latin typeface="Roboto"/>
                <a:ea typeface="Roboto"/>
                <a:cs typeface="Roboto"/>
                <a:sym typeface="Roboto"/>
              </a:rPr>
              <a:t>THIS COURSE IS ACCREDITED BY</a:t>
            </a:r>
            <a:endParaRPr b="1" i="0" sz="4000" u="none" cap="none" strike="noStrike">
              <a:solidFill>
                <a:schemeClr val="lt1"/>
              </a:solidFill>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94" name="Shape 294"/>
        <p:cNvGrpSpPr/>
        <p:nvPr/>
      </p:nvGrpSpPr>
      <p:grpSpPr>
        <a:xfrm>
          <a:off x="0" y="0"/>
          <a:ext cx="0" cy="0"/>
          <a:chOff x="0" y="0"/>
          <a:chExt cx="0" cy="0"/>
        </a:xfrm>
      </p:grpSpPr>
      <p:pic>
        <p:nvPicPr>
          <p:cNvPr id="295" name="Google Shape;295;p9"/>
          <p:cNvPicPr preferRelativeResize="0"/>
          <p:nvPr/>
        </p:nvPicPr>
        <p:blipFill rotWithShape="1">
          <a:blip r:embed="rId3">
            <a:alphaModFix/>
          </a:blip>
          <a:srcRect b="22738" l="0" r="19008" t="25921"/>
          <a:stretch/>
        </p:blipFill>
        <p:spPr>
          <a:xfrm>
            <a:off x="6046825" y="0"/>
            <a:ext cx="6159474" cy="6857999"/>
          </a:xfrm>
          <a:prstGeom prst="rect">
            <a:avLst/>
          </a:prstGeom>
          <a:noFill/>
          <a:ln>
            <a:noFill/>
          </a:ln>
        </p:spPr>
      </p:pic>
      <p:pic>
        <p:nvPicPr>
          <p:cNvPr id="296" name="Google Shape;296;p9"/>
          <p:cNvPicPr preferRelativeResize="0"/>
          <p:nvPr/>
        </p:nvPicPr>
        <p:blipFill rotWithShape="1">
          <a:blip r:embed="rId4">
            <a:alphaModFix/>
          </a:blip>
          <a:srcRect b="0" l="0" r="0" t="0"/>
          <a:stretch/>
        </p:blipFill>
        <p:spPr>
          <a:xfrm>
            <a:off x="538105" y="187612"/>
            <a:ext cx="2116193" cy="2364663"/>
          </a:xfrm>
          <a:prstGeom prst="rect">
            <a:avLst/>
          </a:prstGeom>
          <a:noFill/>
          <a:ln>
            <a:noFill/>
          </a:ln>
        </p:spPr>
      </p:pic>
      <p:sp>
        <p:nvSpPr>
          <p:cNvPr id="297" name="Google Shape;297;p9"/>
          <p:cNvSpPr txBox="1"/>
          <p:nvPr/>
        </p:nvSpPr>
        <p:spPr>
          <a:xfrm>
            <a:off x="2823632" y="1016001"/>
            <a:ext cx="8771321" cy="255454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Roboto"/>
                <a:ea typeface="Roboto"/>
                <a:cs typeface="Roboto"/>
                <a:sym typeface="Roboto"/>
              </a:rPr>
              <a:t>Leading with Agility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4000"/>
              <a:buFont typeface="Arial"/>
              <a:buNone/>
            </a:pPr>
            <a:br>
              <a:rPr b="0" i="0" lang="en-US" sz="4000" u="none" cap="none" strike="noStrike">
                <a:solidFill>
                  <a:schemeClr val="dk1"/>
                </a:solidFill>
                <a:latin typeface="Calibri"/>
                <a:ea typeface="Calibri"/>
                <a:cs typeface="Calibri"/>
                <a:sym typeface="Calibri"/>
              </a:rPr>
            </a:br>
            <a:br>
              <a:rPr b="0" i="0" lang="en-US" sz="4000" u="none" cap="none" strike="noStrike">
                <a:solidFill>
                  <a:schemeClr val="dk1"/>
                </a:solidFill>
                <a:latin typeface="Roboto"/>
                <a:ea typeface="Roboto"/>
                <a:cs typeface="Roboto"/>
                <a:sym typeface="Roboto"/>
              </a:rPr>
            </a:br>
            <a:endParaRPr b="0" i="0" sz="4000" u="none" cap="none" strike="noStrike">
              <a:solidFill>
                <a:schemeClr val="dk1"/>
              </a:solidFill>
              <a:latin typeface="Roboto"/>
              <a:ea typeface="Roboto"/>
              <a:cs typeface="Roboto"/>
              <a:sym typeface="Roboto"/>
            </a:endParaRPr>
          </a:p>
        </p:txBody>
      </p:sp>
      <p:sp>
        <p:nvSpPr>
          <p:cNvPr id="298" name="Google Shape;298;p9"/>
          <p:cNvSpPr txBox="1"/>
          <p:nvPr/>
        </p:nvSpPr>
        <p:spPr>
          <a:xfrm>
            <a:off x="177096" y="2924202"/>
            <a:ext cx="289855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ABOUT THIS CERTIFICATION</a:t>
            </a:r>
            <a:endParaRPr b="0" i="0" sz="1400" u="none" cap="none" strike="noStrike">
              <a:solidFill>
                <a:srgbClr val="000000"/>
              </a:solidFill>
              <a:latin typeface="Arial"/>
              <a:ea typeface="Arial"/>
              <a:cs typeface="Arial"/>
              <a:sym typeface="Arial"/>
            </a:endParaRPr>
          </a:p>
        </p:txBody>
      </p:sp>
      <p:sp>
        <p:nvSpPr>
          <p:cNvPr id="299" name="Google Shape;299;p9"/>
          <p:cNvSpPr txBox="1"/>
          <p:nvPr/>
        </p:nvSpPr>
        <p:spPr>
          <a:xfrm>
            <a:off x="7442749" y="2924202"/>
            <a:ext cx="3376245"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FEATURED LEARNING OUTCOMES</a:t>
            </a:r>
            <a:endParaRPr b="0" i="0" sz="1400" u="none" cap="none" strike="noStrike">
              <a:solidFill>
                <a:srgbClr val="000000"/>
              </a:solidFill>
              <a:latin typeface="Arial"/>
              <a:ea typeface="Arial"/>
              <a:cs typeface="Arial"/>
              <a:sym typeface="Arial"/>
            </a:endParaRPr>
          </a:p>
        </p:txBody>
      </p:sp>
      <p:sp>
        <p:nvSpPr>
          <p:cNvPr id="300" name="Google Shape;300;p9"/>
          <p:cNvSpPr txBox="1"/>
          <p:nvPr/>
        </p:nvSpPr>
        <p:spPr>
          <a:xfrm>
            <a:off x="7442749" y="5130447"/>
            <a:ext cx="32481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DESIGNED FOR</a:t>
            </a:r>
            <a:endParaRPr b="0" i="0" sz="1400" u="none" cap="none" strike="noStrike">
              <a:solidFill>
                <a:srgbClr val="000000"/>
              </a:solidFill>
              <a:latin typeface="Arial"/>
              <a:ea typeface="Arial"/>
              <a:cs typeface="Arial"/>
              <a:sym typeface="Arial"/>
            </a:endParaRPr>
          </a:p>
        </p:txBody>
      </p:sp>
      <p:sp>
        <p:nvSpPr>
          <p:cNvPr id="301" name="Google Shape;301;p9"/>
          <p:cNvSpPr txBox="1"/>
          <p:nvPr/>
        </p:nvSpPr>
        <p:spPr>
          <a:xfrm>
            <a:off x="7483214" y="5567950"/>
            <a:ext cx="38250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Leaders and emerging leaders at all career and organizational levels.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
        <p:nvSpPr>
          <p:cNvPr id="302" name="Google Shape;302;p9"/>
          <p:cNvSpPr txBox="1"/>
          <p:nvPr/>
        </p:nvSpPr>
        <p:spPr>
          <a:xfrm>
            <a:off x="177109" y="4899900"/>
            <a:ext cx="62439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PART OF THE AGILITY IN LEADERSHIP TRACK</a:t>
            </a:r>
            <a:endParaRPr b="1" i="0" sz="1600" u="none" cap="none" strike="noStrike">
              <a:solidFill>
                <a:schemeClr val="dk1"/>
              </a:solidFill>
              <a:latin typeface="Roboto"/>
              <a:ea typeface="Roboto"/>
              <a:cs typeface="Roboto"/>
              <a:sym typeface="Roboto"/>
            </a:endParaRPr>
          </a:p>
        </p:txBody>
      </p:sp>
      <p:sp>
        <p:nvSpPr>
          <p:cNvPr id="303" name="Google Shape;303;p9"/>
          <p:cNvSpPr txBox="1"/>
          <p:nvPr/>
        </p:nvSpPr>
        <p:spPr>
          <a:xfrm>
            <a:off x="7495560" y="3287714"/>
            <a:ext cx="4710729" cy="1169551"/>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Organizational Agility Capability</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Leadership Styles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Emotional Intelligence in Relationships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Leader as Agent of Transformation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
        <p:nvSpPr>
          <p:cNvPr id="304" name="Google Shape;304;p9"/>
          <p:cNvSpPr txBox="1"/>
          <p:nvPr/>
        </p:nvSpPr>
        <p:spPr>
          <a:xfrm>
            <a:off x="177096" y="3308272"/>
            <a:ext cx="5919000" cy="1169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This knowledge-based designation is an industry-recognized credential that demonstrates knowledge of the key aspects of organizational agility capability and agile leadership. It verifies a firm grasp of the core skills for developing personal agility, relationship agility, and leading change and transformation.</a:t>
            </a:r>
            <a:endParaRPr b="0" i="0" sz="1400" u="none" cap="none" strike="noStrike">
              <a:solidFill>
                <a:srgbClr val="000000"/>
              </a:solidFill>
              <a:latin typeface="Arial"/>
              <a:ea typeface="Arial"/>
              <a:cs typeface="Arial"/>
              <a:sym typeface="Arial"/>
            </a:endParaRPr>
          </a:p>
        </p:txBody>
      </p:sp>
      <p:pic>
        <p:nvPicPr>
          <p:cNvPr id="305" name="Google Shape;305;p9">
            <a:hlinkClick action="ppaction://hlinksldjump" r:id="rId5"/>
          </p:cNvPr>
          <p:cNvPicPr preferRelativeResize="0"/>
          <p:nvPr/>
        </p:nvPicPr>
        <p:blipFill rotWithShape="1">
          <a:blip r:embed="rId6">
            <a:alphaModFix/>
          </a:blip>
          <a:srcRect b="0" l="0" r="0" t="0"/>
          <a:stretch/>
        </p:blipFill>
        <p:spPr>
          <a:xfrm>
            <a:off x="177111" y="5319629"/>
            <a:ext cx="1048368" cy="1171461"/>
          </a:xfrm>
          <a:prstGeom prst="rect">
            <a:avLst/>
          </a:prstGeom>
          <a:noFill/>
          <a:ln>
            <a:noFill/>
          </a:ln>
        </p:spPr>
      </p:pic>
      <p:pic>
        <p:nvPicPr>
          <p:cNvPr id="306" name="Google Shape;306;p9">
            <a:hlinkClick action="ppaction://hlinksldjump" r:id="rId7"/>
          </p:cNvPr>
          <p:cNvPicPr preferRelativeResize="0"/>
          <p:nvPr/>
        </p:nvPicPr>
        <p:blipFill rotWithShape="1">
          <a:blip r:embed="rId4">
            <a:alphaModFix/>
          </a:blip>
          <a:srcRect b="0" l="0" r="0" t="0"/>
          <a:stretch/>
        </p:blipFill>
        <p:spPr>
          <a:xfrm>
            <a:off x="1916008" y="5319629"/>
            <a:ext cx="1048368" cy="1171461"/>
          </a:xfrm>
          <a:prstGeom prst="rect">
            <a:avLst/>
          </a:prstGeom>
          <a:noFill/>
          <a:ln>
            <a:noFill/>
          </a:ln>
        </p:spPr>
      </p:pic>
      <p:cxnSp>
        <p:nvCxnSpPr>
          <p:cNvPr id="307" name="Google Shape;307;p9"/>
          <p:cNvCxnSpPr/>
          <p:nvPr/>
        </p:nvCxnSpPr>
        <p:spPr>
          <a:xfrm>
            <a:off x="1301921" y="5905359"/>
            <a:ext cx="495600" cy="0"/>
          </a:xfrm>
          <a:prstGeom prst="straightConnector1">
            <a:avLst/>
          </a:prstGeom>
          <a:noFill/>
          <a:ln cap="flat" cmpd="sng" w="19050">
            <a:solidFill>
              <a:srgbClr val="757070"/>
            </a:solidFill>
            <a:prstDash val="solid"/>
            <a:miter lim="800000"/>
            <a:headEnd len="sm" w="sm" type="none"/>
            <a:tailEnd len="sm" w="sm" type="none"/>
          </a:ln>
        </p:spPr>
      </p:cxnSp>
      <p:cxnSp>
        <p:nvCxnSpPr>
          <p:cNvPr id="308" name="Google Shape;308;p9"/>
          <p:cNvCxnSpPr/>
          <p:nvPr/>
        </p:nvCxnSpPr>
        <p:spPr>
          <a:xfrm>
            <a:off x="3061863" y="5905359"/>
            <a:ext cx="495600" cy="0"/>
          </a:xfrm>
          <a:prstGeom prst="straightConnector1">
            <a:avLst/>
          </a:prstGeom>
          <a:noFill/>
          <a:ln cap="flat" cmpd="sng" w="19050">
            <a:solidFill>
              <a:srgbClr val="757070"/>
            </a:solidFill>
            <a:prstDash val="solid"/>
            <a:miter lim="800000"/>
            <a:headEnd len="sm" w="sm" type="none"/>
            <a:tailEnd len="sm" w="sm" type="none"/>
          </a:ln>
        </p:spPr>
      </p:cxnSp>
      <p:cxnSp>
        <p:nvCxnSpPr>
          <p:cNvPr id="309" name="Google Shape;309;p9"/>
          <p:cNvCxnSpPr/>
          <p:nvPr/>
        </p:nvCxnSpPr>
        <p:spPr>
          <a:xfrm>
            <a:off x="4800838" y="5905346"/>
            <a:ext cx="495600" cy="0"/>
          </a:xfrm>
          <a:prstGeom prst="straightConnector1">
            <a:avLst/>
          </a:prstGeom>
          <a:noFill/>
          <a:ln cap="flat" cmpd="sng" w="19050">
            <a:solidFill>
              <a:srgbClr val="757070"/>
            </a:solidFill>
            <a:prstDash val="solid"/>
            <a:miter lim="800000"/>
            <a:headEnd len="sm" w="sm" type="none"/>
            <a:tailEnd len="sm" w="sm" type="none"/>
          </a:ln>
        </p:spPr>
      </p:cxnSp>
      <p:pic>
        <p:nvPicPr>
          <p:cNvPr id="310" name="Google Shape;310;p9">
            <a:hlinkClick action="ppaction://hlinksldjump" r:id="rId8"/>
          </p:cNvPr>
          <p:cNvPicPr preferRelativeResize="0"/>
          <p:nvPr/>
        </p:nvPicPr>
        <p:blipFill rotWithShape="1">
          <a:blip r:embed="rId9">
            <a:alphaModFix/>
          </a:blip>
          <a:srcRect b="0" l="0" r="0" t="0"/>
          <a:stretch/>
        </p:blipFill>
        <p:spPr>
          <a:xfrm>
            <a:off x="3633686" y="5319629"/>
            <a:ext cx="1048368" cy="1171461"/>
          </a:xfrm>
          <a:prstGeom prst="rect">
            <a:avLst/>
          </a:prstGeom>
          <a:noFill/>
          <a:ln>
            <a:noFill/>
          </a:ln>
        </p:spPr>
      </p:pic>
      <p:pic>
        <p:nvPicPr>
          <p:cNvPr id="311" name="Google Shape;311;p9">
            <a:hlinkClick action="ppaction://hlinksldjump" r:id="rId10"/>
          </p:cNvPr>
          <p:cNvPicPr preferRelativeResize="0"/>
          <p:nvPr/>
        </p:nvPicPr>
        <p:blipFill rotWithShape="1">
          <a:blip r:embed="rId11">
            <a:alphaModFix/>
          </a:blip>
          <a:srcRect b="0" l="2785" r="2784" t="0"/>
          <a:stretch/>
        </p:blipFill>
        <p:spPr>
          <a:xfrm>
            <a:off x="5372583" y="5319629"/>
            <a:ext cx="1048367" cy="1171461"/>
          </a:xfrm>
          <a:prstGeom prst="rect">
            <a:avLst/>
          </a:prstGeom>
          <a:noFill/>
          <a:ln>
            <a:noFill/>
          </a:ln>
        </p:spPr>
      </p:pic>
      <p:sp>
        <p:nvSpPr>
          <p:cNvPr id="312" name="Google Shape;312;p9"/>
          <p:cNvSpPr txBox="1"/>
          <p:nvPr/>
        </p:nvSpPr>
        <p:spPr>
          <a:xfrm>
            <a:off x="177100" y="6457800"/>
            <a:ext cx="3441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u="sng">
                <a:solidFill>
                  <a:schemeClr val="hlink"/>
                </a:solidFill>
                <a:latin typeface="Roboto"/>
                <a:ea typeface="Roboto"/>
                <a:cs typeface="Roboto"/>
                <a:sym typeface="Roboto"/>
                <a:hlinkClick action="ppaction://hlinksldjump" r:id="rId12"/>
              </a:rPr>
              <a:t>Go Back to Learning Programs</a:t>
            </a:r>
            <a:endParaRPr b="1">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316" name="Shape 316"/>
        <p:cNvGrpSpPr/>
        <p:nvPr/>
      </p:nvGrpSpPr>
      <p:grpSpPr>
        <a:xfrm>
          <a:off x="0" y="0"/>
          <a:ext cx="0" cy="0"/>
          <a:chOff x="0" y="0"/>
          <a:chExt cx="0" cy="0"/>
        </a:xfrm>
      </p:grpSpPr>
      <p:pic>
        <p:nvPicPr>
          <p:cNvPr id="317" name="Google Shape;317;p10"/>
          <p:cNvPicPr preferRelativeResize="0"/>
          <p:nvPr/>
        </p:nvPicPr>
        <p:blipFill rotWithShape="1">
          <a:blip r:embed="rId3">
            <a:alphaModFix/>
          </a:blip>
          <a:srcRect b="22738" l="0" r="19008" t="25921"/>
          <a:stretch/>
        </p:blipFill>
        <p:spPr>
          <a:xfrm>
            <a:off x="6046825" y="0"/>
            <a:ext cx="6159474" cy="6857999"/>
          </a:xfrm>
          <a:prstGeom prst="rect">
            <a:avLst/>
          </a:prstGeom>
          <a:noFill/>
          <a:ln>
            <a:noFill/>
          </a:ln>
        </p:spPr>
      </p:pic>
      <p:pic>
        <p:nvPicPr>
          <p:cNvPr id="318" name="Google Shape;318;p10"/>
          <p:cNvPicPr preferRelativeResize="0"/>
          <p:nvPr/>
        </p:nvPicPr>
        <p:blipFill rotWithShape="1">
          <a:blip r:embed="rId4">
            <a:alphaModFix/>
          </a:blip>
          <a:srcRect b="0" l="0" r="0" t="0"/>
          <a:stretch/>
        </p:blipFill>
        <p:spPr>
          <a:xfrm>
            <a:off x="538105" y="187612"/>
            <a:ext cx="2116193" cy="2364663"/>
          </a:xfrm>
          <a:prstGeom prst="rect">
            <a:avLst/>
          </a:prstGeom>
          <a:noFill/>
          <a:ln>
            <a:noFill/>
          </a:ln>
        </p:spPr>
      </p:pic>
      <p:sp>
        <p:nvSpPr>
          <p:cNvPr id="319" name="Google Shape;319;p10"/>
          <p:cNvSpPr txBox="1"/>
          <p:nvPr/>
        </p:nvSpPr>
        <p:spPr>
          <a:xfrm>
            <a:off x="2823632" y="1016001"/>
            <a:ext cx="8771321" cy="255454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Roboto"/>
                <a:ea typeface="Roboto"/>
                <a:cs typeface="Roboto"/>
                <a:sym typeface="Roboto"/>
              </a:rPr>
              <a:t>People Development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4000"/>
              <a:buFont typeface="Arial"/>
              <a:buNone/>
            </a:pPr>
            <a:br>
              <a:rPr b="0" i="0" lang="en-US" sz="4000" u="none" cap="none" strike="noStrike">
                <a:solidFill>
                  <a:schemeClr val="dk1"/>
                </a:solidFill>
                <a:latin typeface="Calibri"/>
                <a:ea typeface="Calibri"/>
                <a:cs typeface="Calibri"/>
                <a:sym typeface="Calibri"/>
              </a:rPr>
            </a:br>
            <a:br>
              <a:rPr b="0" i="0" lang="en-US" sz="4000" u="none" cap="none" strike="noStrike">
                <a:solidFill>
                  <a:schemeClr val="dk1"/>
                </a:solidFill>
                <a:latin typeface="Roboto"/>
                <a:ea typeface="Roboto"/>
                <a:cs typeface="Roboto"/>
                <a:sym typeface="Roboto"/>
              </a:rPr>
            </a:br>
            <a:endParaRPr b="0" i="0" sz="4000" u="none" cap="none" strike="noStrike">
              <a:solidFill>
                <a:schemeClr val="dk1"/>
              </a:solidFill>
              <a:latin typeface="Roboto"/>
              <a:ea typeface="Roboto"/>
              <a:cs typeface="Roboto"/>
              <a:sym typeface="Roboto"/>
            </a:endParaRPr>
          </a:p>
        </p:txBody>
      </p:sp>
      <p:sp>
        <p:nvSpPr>
          <p:cNvPr id="320" name="Google Shape;320;p10"/>
          <p:cNvSpPr txBox="1"/>
          <p:nvPr/>
        </p:nvSpPr>
        <p:spPr>
          <a:xfrm>
            <a:off x="177096" y="2924202"/>
            <a:ext cx="289855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ABOUT THIS CERTIFICATION</a:t>
            </a:r>
            <a:endParaRPr b="0" i="0" sz="1400" u="none" cap="none" strike="noStrike">
              <a:solidFill>
                <a:srgbClr val="000000"/>
              </a:solidFill>
              <a:latin typeface="Arial"/>
              <a:ea typeface="Arial"/>
              <a:cs typeface="Arial"/>
              <a:sym typeface="Arial"/>
            </a:endParaRPr>
          </a:p>
        </p:txBody>
      </p:sp>
      <p:sp>
        <p:nvSpPr>
          <p:cNvPr id="321" name="Google Shape;321;p10"/>
          <p:cNvSpPr txBox="1"/>
          <p:nvPr/>
        </p:nvSpPr>
        <p:spPr>
          <a:xfrm>
            <a:off x="7442749" y="2924202"/>
            <a:ext cx="3376245"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FEATURED LEARNING OUTCOMES</a:t>
            </a:r>
            <a:endParaRPr b="0" i="0" sz="1400" u="none" cap="none" strike="noStrike">
              <a:solidFill>
                <a:srgbClr val="000000"/>
              </a:solidFill>
              <a:latin typeface="Arial"/>
              <a:ea typeface="Arial"/>
              <a:cs typeface="Arial"/>
              <a:sym typeface="Arial"/>
            </a:endParaRPr>
          </a:p>
        </p:txBody>
      </p:sp>
      <p:sp>
        <p:nvSpPr>
          <p:cNvPr id="322" name="Google Shape;322;p10"/>
          <p:cNvSpPr txBox="1"/>
          <p:nvPr/>
        </p:nvSpPr>
        <p:spPr>
          <a:xfrm>
            <a:off x="7495560" y="3287714"/>
            <a:ext cx="4710729" cy="1169551"/>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People as the Catalyst for Agility</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Cultivating a Culture of Learning</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Hire to Elevate, not Delegate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Leadership at Every Level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
        <p:nvSpPr>
          <p:cNvPr id="323" name="Google Shape;323;p10"/>
          <p:cNvSpPr txBox="1"/>
          <p:nvPr/>
        </p:nvSpPr>
        <p:spPr>
          <a:xfrm>
            <a:off x="177096" y="3308272"/>
            <a:ext cx="5918904" cy="116955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This designation demonstrates a leader’s commitment to grow others and to create environments in their organization where individuals, teams, and teams of teams thrive. They understand the importance of creating a container of generative learning to enable people, the organization and its agility.  </a:t>
            </a:r>
            <a:endParaRPr b="0" i="0" sz="1400" u="none" cap="none" strike="noStrike">
              <a:solidFill>
                <a:srgbClr val="000000"/>
              </a:solidFill>
              <a:latin typeface="Arial"/>
              <a:ea typeface="Arial"/>
              <a:cs typeface="Arial"/>
              <a:sym typeface="Arial"/>
            </a:endParaRPr>
          </a:p>
        </p:txBody>
      </p:sp>
      <p:pic>
        <p:nvPicPr>
          <p:cNvPr id="324" name="Google Shape;324;p10">
            <a:hlinkClick action="ppaction://hlinksldjump" r:id="rId5"/>
          </p:cNvPr>
          <p:cNvPicPr preferRelativeResize="0"/>
          <p:nvPr/>
        </p:nvPicPr>
        <p:blipFill rotWithShape="1">
          <a:blip r:embed="rId6">
            <a:alphaModFix/>
          </a:blip>
          <a:srcRect b="0" l="0" r="0" t="0"/>
          <a:stretch/>
        </p:blipFill>
        <p:spPr>
          <a:xfrm>
            <a:off x="177111" y="5319629"/>
            <a:ext cx="1048368" cy="1171461"/>
          </a:xfrm>
          <a:prstGeom prst="rect">
            <a:avLst/>
          </a:prstGeom>
          <a:noFill/>
          <a:ln>
            <a:noFill/>
          </a:ln>
        </p:spPr>
      </p:pic>
      <p:pic>
        <p:nvPicPr>
          <p:cNvPr id="325" name="Google Shape;325;p10">
            <a:hlinkClick action="ppaction://hlinksldjump" r:id="rId7"/>
          </p:cNvPr>
          <p:cNvPicPr preferRelativeResize="0"/>
          <p:nvPr/>
        </p:nvPicPr>
        <p:blipFill rotWithShape="1">
          <a:blip r:embed="rId8">
            <a:alphaModFix/>
          </a:blip>
          <a:srcRect b="0" l="0" r="0" t="0"/>
          <a:stretch/>
        </p:blipFill>
        <p:spPr>
          <a:xfrm>
            <a:off x="1916008" y="5319629"/>
            <a:ext cx="1048368" cy="1171461"/>
          </a:xfrm>
          <a:prstGeom prst="rect">
            <a:avLst/>
          </a:prstGeom>
          <a:noFill/>
          <a:ln>
            <a:noFill/>
          </a:ln>
        </p:spPr>
      </p:pic>
      <p:cxnSp>
        <p:nvCxnSpPr>
          <p:cNvPr id="326" name="Google Shape;326;p10"/>
          <p:cNvCxnSpPr/>
          <p:nvPr/>
        </p:nvCxnSpPr>
        <p:spPr>
          <a:xfrm>
            <a:off x="1301921" y="5905359"/>
            <a:ext cx="495600" cy="0"/>
          </a:xfrm>
          <a:prstGeom prst="straightConnector1">
            <a:avLst/>
          </a:prstGeom>
          <a:noFill/>
          <a:ln cap="flat" cmpd="sng" w="19050">
            <a:solidFill>
              <a:srgbClr val="757070"/>
            </a:solidFill>
            <a:prstDash val="solid"/>
            <a:miter lim="800000"/>
            <a:headEnd len="sm" w="sm" type="none"/>
            <a:tailEnd len="sm" w="sm" type="none"/>
          </a:ln>
        </p:spPr>
      </p:cxnSp>
      <p:cxnSp>
        <p:nvCxnSpPr>
          <p:cNvPr id="327" name="Google Shape;327;p10"/>
          <p:cNvCxnSpPr/>
          <p:nvPr/>
        </p:nvCxnSpPr>
        <p:spPr>
          <a:xfrm>
            <a:off x="3061863" y="5905359"/>
            <a:ext cx="495600" cy="0"/>
          </a:xfrm>
          <a:prstGeom prst="straightConnector1">
            <a:avLst/>
          </a:prstGeom>
          <a:noFill/>
          <a:ln cap="flat" cmpd="sng" w="19050">
            <a:solidFill>
              <a:srgbClr val="757070"/>
            </a:solidFill>
            <a:prstDash val="solid"/>
            <a:miter lim="800000"/>
            <a:headEnd len="sm" w="sm" type="none"/>
            <a:tailEnd len="sm" w="sm" type="none"/>
          </a:ln>
        </p:spPr>
      </p:cxnSp>
      <p:cxnSp>
        <p:nvCxnSpPr>
          <p:cNvPr id="328" name="Google Shape;328;p10"/>
          <p:cNvCxnSpPr/>
          <p:nvPr/>
        </p:nvCxnSpPr>
        <p:spPr>
          <a:xfrm>
            <a:off x="4800838" y="5905346"/>
            <a:ext cx="495600" cy="0"/>
          </a:xfrm>
          <a:prstGeom prst="straightConnector1">
            <a:avLst/>
          </a:prstGeom>
          <a:noFill/>
          <a:ln cap="flat" cmpd="sng" w="19050">
            <a:solidFill>
              <a:srgbClr val="757070"/>
            </a:solidFill>
            <a:prstDash val="solid"/>
            <a:miter lim="800000"/>
            <a:headEnd len="sm" w="sm" type="none"/>
            <a:tailEnd len="sm" w="sm" type="none"/>
          </a:ln>
        </p:spPr>
      </p:cxnSp>
      <p:pic>
        <p:nvPicPr>
          <p:cNvPr id="329" name="Google Shape;329;p10">
            <a:hlinkClick action="ppaction://hlinksldjump" r:id="rId9"/>
          </p:cNvPr>
          <p:cNvPicPr preferRelativeResize="0"/>
          <p:nvPr/>
        </p:nvPicPr>
        <p:blipFill rotWithShape="1">
          <a:blip r:embed="rId4">
            <a:alphaModFix/>
          </a:blip>
          <a:srcRect b="0" l="0" r="0" t="0"/>
          <a:stretch/>
        </p:blipFill>
        <p:spPr>
          <a:xfrm>
            <a:off x="3633686" y="5319629"/>
            <a:ext cx="1048368" cy="1171461"/>
          </a:xfrm>
          <a:prstGeom prst="rect">
            <a:avLst/>
          </a:prstGeom>
          <a:noFill/>
          <a:ln>
            <a:noFill/>
          </a:ln>
        </p:spPr>
      </p:pic>
      <p:pic>
        <p:nvPicPr>
          <p:cNvPr id="330" name="Google Shape;330;p10">
            <a:hlinkClick action="ppaction://hlinksldjump" r:id="rId10"/>
          </p:cNvPr>
          <p:cNvPicPr preferRelativeResize="0"/>
          <p:nvPr/>
        </p:nvPicPr>
        <p:blipFill rotWithShape="1">
          <a:blip r:embed="rId11">
            <a:alphaModFix/>
          </a:blip>
          <a:srcRect b="0" l="2785" r="2784" t="0"/>
          <a:stretch/>
        </p:blipFill>
        <p:spPr>
          <a:xfrm>
            <a:off x="5372583" y="5319629"/>
            <a:ext cx="1048367" cy="1171461"/>
          </a:xfrm>
          <a:prstGeom prst="rect">
            <a:avLst/>
          </a:prstGeom>
          <a:noFill/>
          <a:ln>
            <a:noFill/>
          </a:ln>
        </p:spPr>
      </p:pic>
      <p:sp>
        <p:nvSpPr>
          <p:cNvPr id="331" name="Google Shape;331;p10"/>
          <p:cNvSpPr txBox="1"/>
          <p:nvPr/>
        </p:nvSpPr>
        <p:spPr>
          <a:xfrm>
            <a:off x="177109" y="4899900"/>
            <a:ext cx="62439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PART OF THE AGILITY IN LEADERSHIP TRACK</a:t>
            </a:r>
            <a:endParaRPr b="1" i="0" sz="1600" u="none" cap="none" strike="noStrike">
              <a:solidFill>
                <a:schemeClr val="dk1"/>
              </a:solidFill>
              <a:latin typeface="Roboto"/>
              <a:ea typeface="Roboto"/>
              <a:cs typeface="Roboto"/>
              <a:sym typeface="Roboto"/>
            </a:endParaRPr>
          </a:p>
        </p:txBody>
      </p:sp>
      <p:sp>
        <p:nvSpPr>
          <p:cNvPr id="332" name="Google Shape;332;p10"/>
          <p:cNvSpPr txBox="1"/>
          <p:nvPr/>
        </p:nvSpPr>
        <p:spPr>
          <a:xfrm>
            <a:off x="7483214" y="5567950"/>
            <a:ext cx="38250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Leaders and emerging leaders at all career and organizational levels.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
        <p:nvSpPr>
          <p:cNvPr id="333" name="Google Shape;333;p10"/>
          <p:cNvSpPr txBox="1"/>
          <p:nvPr/>
        </p:nvSpPr>
        <p:spPr>
          <a:xfrm>
            <a:off x="7442749" y="5130447"/>
            <a:ext cx="32481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DESIGNED FOR</a:t>
            </a:r>
            <a:endParaRPr b="0" i="0" sz="1400" u="none" cap="none" strike="noStrike">
              <a:solidFill>
                <a:srgbClr val="000000"/>
              </a:solidFill>
              <a:latin typeface="Arial"/>
              <a:ea typeface="Arial"/>
              <a:cs typeface="Arial"/>
              <a:sym typeface="Arial"/>
            </a:endParaRPr>
          </a:p>
        </p:txBody>
      </p:sp>
      <p:sp>
        <p:nvSpPr>
          <p:cNvPr id="334" name="Google Shape;334;p10"/>
          <p:cNvSpPr txBox="1"/>
          <p:nvPr/>
        </p:nvSpPr>
        <p:spPr>
          <a:xfrm>
            <a:off x="177100" y="6457800"/>
            <a:ext cx="3441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u="sng">
                <a:solidFill>
                  <a:schemeClr val="hlink"/>
                </a:solidFill>
                <a:latin typeface="Roboto"/>
                <a:ea typeface="Roboto"/>
                <a:cs typeface="Roboto"/>
                <a:sym typeface="Roboto"/>
                <a:hlinkClick action="ppaction://hlinksldjump" r:id="rId12"/>
              </a:rPr>
              <a:t>Go Back to Learning Programs</a:t>
            </a:r>
            <a:endParaRPr b="1">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338" name="Shape 338"/>
        <p:cNvGrpSpPr/>
        <p:nvPr/>
      </p:nvGrpSpPr>
      <p:grpSpPr>
        <a:xfrm>
          <a:off x="0" y="0"/>
          <a:ext cx="0" cy="0"/>
          <a:chOff x="0" y="0"/>
          <a:chExt cx="0" cy="0"/>
        </a:xfrm>
      </p:grpSpPr>
      <p:pic>
        <p:nvPicPr>
          <p:cNvPr id="339" name="Google Shape;339;g11b180a8e7a_0_77"/>
          <p:cNvPicPr preferRelativeResize="0"/>
          <p:nvPr/>
        </p:nvPicPr>
        <p:blipFill rotWithShape="1">
          <a:blip r:embed="rId3">
            <a:alphaModFix/>
          </a:blip>
          <a:srcRect b="22738" l="0" r="19008" t="25921"/>
          <a:stretch/>
        </p:blipFill>
        <p:spPr>
          <a:xfrm>
            <a:off x="6046825" y="0"/>
            <a:ext cx="6159474" cy="6857999"/>
          </a:xfrm>
          <a:prstGeom prst="rect">
            <a:avLst/>
          </a:prstGeom>
          <a:noFill/>
          <a:ln>
            <a:noFill/>
          </a:ln>
        </p:spPr>
      </p:pic>
      <p:pic>
        <p:nvPicPr>
          <p:cNvPr id="340" name="Google Shape;340;g11b180a8e7a_0_77"/>
          <p:cNvPicPr preferRelativeResize="0"/>
          <p:nvPr/>
        </p:nvPicPr>
        <p:blipFill rotWithShape="1">
          <a:blip r:embed="rId4">
            <a:alphaModFix/>
          </a:blip>
          <a:srcRect b="0" l="2785" r="2785" t="0"/>
          <a:stretch/>
        </p:blipFill>
        <p:spPr>
          <a:xfrm>
            <a:off x="538105" y="187612"/>
            <a:ext cx="2116193" cy="2364665"/>
          </a:xfrm>
          <a:prstGeom prst="rect">
            <a:avLst/>
          </a:prstGeom>
          <a:noFill/>
          <a:ln>
            <a:noFill/>
          </a:ln>
        </p:spPr>
      </p:pic>
      <p:sp>
        <p:nvSpPr>
          <p:cNvPr id="341" name="Google Shape;341;g11b180a8e7a_0_77"/>
          <p:cNvSpPr txBox="1"/>
          <p:nvPr/>
        </p:nvSpPr>
        <p:spPr>
          <a:xfrm>
            <a:off x="2823632" y="1016001"/>
            <a:ext cx="8771400" cy="708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lang="en-US" sz="4000">
                <a:solidFill>
                  <a:schemeClr val="dk1"/>
                </a:solidFill>
                <a:latin typeface="Roboto"/>
                <a:ea typeface="Roboto"/>
                <a:cs typeface="Roboto"/>
                <a:sym typeface="Roboto"/>
              </a:rPr>
              <a:t>Expert in Agility in Leadership</a:t>
            </a:r>
            <a:endParaRPr b="0" i="0" sz="4000" u="none" cap="none" strike="noStrike">
              <a:solidFill>
                <a:schemeClr val="dk1"/>
              </a:solidFill>
              <a:latin typeface="Roboto"/>
              <a:ea typeface="Roboto"/>
              <a:cs typeface="Roboto"/>
              <a:sym typeface="Roboto"/>
            </a:endParaRPr>
          </a:p>
        </p:txBody>
      </p:sp>
      <p:sp>
        <p:nvSpPr>
          <p:cNvPr id="342" name="Google Shape;342;g11b180a8e7a_0_77"/>
          <p:cNvSpPr txBox="1"/>
          <p:nvPr/>
        </p:nvSpPr>
        <p:spPr>
          <a:xfrm>
            <a:off x="177096" y="2924202"/>
            <a:ext cx="28986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ABOUT THIS CERTIFICATION</a:t>
            </a:r>
            <a:endParaRPr b="0" i="0" sz="1400" u="none" cap="none" strike="noStrike">
              <a:solidFill>
                <a:srgbClr val="000000"/>
              </a:solidFill>
              <a:latin typeface="Arial"/>
              <a:ea typeface="Arial"/>
              <a:cs typeface="Arial"/>
              <a:sym typeface="Arial"/>
            </a:endParaRPr>
          </a:p>
        </p:txBody>
      </p:sp>
      <p:sp>
        <p:nvSpPr>
          <p:cNvPr id="343" name="Google Shape;343;g11b180a8e7a_0_77"/>
          <p:cNvSpPr txBox="1"/>
          <p:nvPr/>
        </p:nvSpPr>
        <p:spPr>
          <a:xfrm>
            <a:off x="7442749" y="2924202"/>
            <a:ext cx="33762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FEATURED LEARNING OUTCOMES</a:t>
            </a:r>
            <a:endParaRPr b="0" i="0" sz="1400" u="none" cap="none" strike="noStrike">
              <a:solidFill>
                <a:srgbClr val="000000"/>
              </a:solidFill>
              <a:latin typeface="Arial"/>
              <a:ea typeface="Arial"/>
              <a:cs typeface="Arial"/>
              <a:sym typeface="Arial"/>
            </a:endParaRPr>
          </a:p>
        </p:txBody>
      </p:sp>
      <p:sp>
        <p:nvSpPr>
          <p:cNvPr id="344" name="Google Shape;344;g11b180a8e7a_0_77"/>
          <p:cNvSpPr txBox="1"/>
          <p:nvPr/>
        </p:nvSpPr>
        <p:spPr>
          <a:xfrm>
            <a:off x="7495560" y="3287714"/>
            <a:ext cx="4710600" cy="7389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1400"/>
              <a:buFont typeface="Arial"/>
              <a:buChar char="•"/>
            </a:pPr>
            <a:r>
              <a:rPr lang="en-US">
                <a:solidFill>
                  <a:schemeClr val="dk1"/>
                </a:solidFill>
                <a:latin typeface="Roboto"/>
                <a:ea typeface="Roboto"/>
                <a:cs typeface="Roboto"/>
                <a:sym typeface="Roboto"/>
              </a:rPr>
              <a:t>The ICE-AL is currently being developed by our community of thought leaders.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
        <p:nvSpPr>
          <p:cNvPr id="345" name="Google Shape;345;g11b180a8e7a_0_77"/>
          <p:cNvSpPr txBox="1"/>
          <p:nvPr/>
        </p:nvSpPr>
        <p:spPr>
          <a:xfrm>
            <a:off x="177096" y="3308272"/>
            <a:ext cx="5919000" cy="954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lang="en-US">
                <a:solidFill>
                  <a:schemeClr val="dk1"/>
                </a:solidFill>
                <a:latin typeface="Roboto"/>
                <a:ea typeface="Roboto"/>
                <a:cs typeface="Roboto"/>
                <a:sym typeface="Roboto"/>
              </a:rPr>
              <a:t>Some of the key competencies covered by this certification will include building adaptive capability in organizations, leading people and managing systems through complexity and uncertainty, and developing leadership in others.</a:t>
            </a:r>
            <a:endParaRPr b="0" i="0" sz="1400" u="none" cap="none" strike="noStrike">
              <a:solidFill>
                <a:srgbClr val="000000"/>
              </a:solidFill>
              <a:latin typeface="Arial"/>
              <a:ea typeface="Arial"/>
              <a:cs typeface="Arial"/>
              <a:sym typeface="Arial"/>
            </a:endParaRPr>
          </a:p>
        </p:txBody>
      </p:sp>
      <p:pic>
        <p:nvPicPr>
          <p:cNvPr id="346" name="Google Shape;346;g11b180a8e7a_0_77">
            <a:hlinkClick action="ppaction://hlinksldjump" r:id="rId5"/>
          </p:cNvPr>
          <p:cNvPicPr preferRelativeResize="0"/>
          <p:nvPr/>
        </p:nvPicPr>
        <p:blipFill rotWithShape="1">
          <a:blip r:embed="rId6">
            <a:alphaModFix/>
          </a:blip>
          <a:srcRect b="0" l="0" r="0" t="0"/>
          <a:stretch/>
        </p:blipFill>
        <p:spPr>
          <a:xfrm>
            <a:off x="177111" y="5319629"/>
            <a:ext cx="1048368" cy="1171461"/>
          </a:xfrm>
          <a:prstGeom prst="rect">
            <a:avLst/>
          </a:prstGeom>
          <a:noFill/>
          <a:ln>
            <a:noFill/>
          </a:ln>
        </p:spPr>
      </p:pic>
      <p:pic>
        <p:nvPicPr>
          <p:cNvPr id="347" name="Google Shape;347;g11b180a8e7a_0_77">
            <a:hlinkClick action="ppaction://hlinksldjump" r:id="rId7"/>
          </p:cNvPr>
          <p:cNvPicPr preferRelativeResize="0"/>
          <p:nvPr/>
        </p:nvPicPr>
        <p:blipFill rotWithShape="1">
          <a:blip r:embed="rId8">
            <a:alphaModFix/>
          </a:blip>
          <a:srcRect b="0" l="0" r="0" t="0"/>
          <a:stretch/>
        </p:blipFill>
        <p:spPr>
          <a:xfrm>
            <a:off x="1916008" y="5319629"/>
            <a:ext cx="1048368" cy="1171461"/>
          </a:xfrm>
          <a:prstGeom prst="rect">
            <a:avLst/>
          </a:prstGeom>
          <a:noFill/>
          <a:ln>
            <a:noFill/>
          </a:ln>
        </p:spPr>
      </p:pic>
      <p:cxnSp>
        <p:nvCxnSpPr>
          <p:cNvPr id="348" name="Google Shape;348;g11b180a8e7a_0_77"/>
          <p:cNvCxnSpPr/>
          <p:nvPr/>
        </p:nvCxnSpPr>
        <p:spPr>
          <a:xfrm>
            <a:off x="1301921" y="5905359"/>
            <a:ext cx="495600" cy="0"/>
          </a:xfrm>
          <a:prstGeom prst="straightConnector1">
            <a:avLst/>
          </a:prstGeom>
          <a:noFill/>
          <a:ln cap="flat" cmpd="sng" w="19050">
            <a:solidFill>
              <a:srgbClr val="757070"/>
            </a:solidFill>
            <a:prstDash val="solid"/>
            <a:miter lim="800000"/>
            <a:headEnd len="sm" w="sm" type="none"/>
            <a:tailEnd len="sm" w="sm" type="none"/>
          </a:ln>
        </p:spPr>
      </p:cxnSp>
      <p:cxnSp>
        <p:nvCxnSpPr>
          <p:cNvPr id="349" name="Google Shape;349;g11b180a8e7a_0_77"/>
          <p:cNvCxnSpPr/>
          <p:nvPr/>
        </p:nvCxnSpPr>
        <p:spPr>
          <a:xfrm>
            <a:off x="3061863" y="5905359"/>
            <a:ext cx="495600" cy="0"/>
          </a:xfrm>
          <a:prstGeom prst="straightConnector1">
            <a:avLst/>
          </a:prstGeom>
          <a:noFill/>
          <a:ln cap="flat" cmpd="sng" w="19050">
            <a:solidFill>
              <a:srgbClr val="757070"/>
            </a:solidFill>
            <a:prstDash val="solid"/>
            <a:miter lim="800000"/>
            <a:headEnd len="sm" w="sm" type="none"/>
            <a:tailEnd len="sm" w="sm" type="none"/>
          </a:ln>
        </p:spPr>
      </p:cxnSp>
      <p:cxnSp>
        <p:nvCxnSpPr>
          <p:cNvPr id="350" name="Google Shape;350;g11b180a8e7a_0_77"/>
          <p:cNvCxnSpPr/>
          <p:nvPr/>
        </p:nvCxnSpPr>
        <p:spPr>
          <a:xfrm>
            <a:off x="4800838" y="5905346"/>
            <a:ext cx="495600" cy="0"/>
          </a:xfrm>
          <a:prstGeom prst="straightConnector1">
            <a:avLst/>
          </a:prstGeom>
          <a:noFill/>
          <a:ln cap="flat" cmpd="sng" w="19050">
            <a:solidFill>
              <a:srgbClr val="757070"/>
            </a:solidFill>
            <a:prstDash val="solid"/>
            <a:miter lim="800000"/>
            <a:headEnd len="sm" w="sm" type="none"/>
            <a:tailEnd len="sm" w="sm" type="none"/>
          </a:ln>
        </p:spPr>
      </p:cxnSp>
      <p:pic>
        <p:nvPicPr>
          <p:cNvPr id="351" name="Google Shape;351;g11b180a8e7a_0_77">
            <a:hlinkClick action="ppaction://hlinksldjump" r:id="rId9"/>
          </p:cNvPr>
          <p:cNvPicPr preferRelativeResize="0"/>
          <p:nvPr/>
        </p:nvPicPr>
        <p:blipFill rotWithShape="1">
          <a:blip r:embed="rId10">
            <a:alphaModFix/>
          </a:blip>
          <a:srcRect b="0" l="0" r="0" t="0"/>
          <a:stretch/>
        </p:blipFill>
        <p:spPr>
          <a:xfrm>
            <a:off x="3633686" y="5319629"/>
            <a:ext cx="1048368" cy="1171461"/>
          </a:xfrm>
          <a:prstGeom prst="rect">
            <a:avLst/>
          </a:prstGeom>
          <a:noFill/>
          <a:ln>
            <a:noFill/>
          </a:ln>
        </p:spPr>
      </p:pic>
      <p:pic>
        <p:nvPicPr>
          <p:cNvPr id="352" name="Google Shape;352;g11b180a8e7a_0_77">
            <a:hlinkClick action="ppaction://hlinksldjump" r:id="rId11"/>
          </p:cNvPr>
          <p:cNvPicPr preferRelativeResize="0"/>
          <p:nvPr/>
        </p:nvPicPr>
        <p:blipFill rotWithShape="1">
          <a:blip r:embed="rId4">
            <a:alphaModFix/>
          </a:blip>
          <a:srcRect b="0" l="2785" r="2785" t="0"/>
          <a:stretch/>
        </p:blipFill>
        <p:spPr>
          <a:xfrm>
            <a:off x="5372583" y="5319629"/>
            <a:ext cx="1048367" cy="1171461"/>
          </a:xfrm>
          <a:prstGeom prst="rect">
            <a:avLst/>
          </a:prstGeom>
          <a:noFill/>
          <a:ln>
            <a:noFill/>
          </a:ln>
        </p:spPr>
      </p:pic>
      <p:sp>
        <p:nvSpPr>
          <p:cNvPr id="353" name="Google Shape;353;g11b180a8e7a_0_77"/>
          <p:cNvSpPr txBox="1"/>
          <p:nvPr/>
        </p:nvSpPr>
        <p:spPr>
          <a:xfrm>
            <a:off x="177109" y="4899900"/>
            <a:ext cx="62439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PART OF THE AGILITY IN LEADERSHIP TRACK</a:t>
            </a:r>
            <a:endParaRPr b="1" i="0" sz="1600" u="none" cap="none" strike="noStrike">
              <a:solidFill>
                <a:schemeClr val="dk1"/>
              </a:solidFill>
              <a:latin typeface="Roboto"/>
              <a:ea typeface="Roboto"/>
              <a:cs typeface="Roboto"/>
              <a:sym typeface="Roboto"/>
            </a:endParaRPr>
          </a:p>
        </p:txBody>
      </p:sp>
      <p:sp>
        <p:nvSpPr>
          <p:cNvPr id="354" name="Google Shape;354;g11b180a8e7a_0_77"/>
          <p:cNvSpPr txBox="1"/>
          <p:nvPr/>
        </p:nvSpPr>
        <p:spPr>
          <a:xfrm>
            <a:off x="7483228" y="5567950"/>
            <a:ext cx="4723200" cy="1346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lang="en-US" sz="1350">
                <a:solidFill>
                  <a:schemeClr val="dk1"/>
                </a:solidFill>
                <a:latin typeface="Roboto"/>
                <a:ea typeface="Roboto"/>
                <a:cs typeface="Roboto"/>
                <a:sym typeface="Roboto"/>
              </a:rPr>
              <a:t>Leaders at all levels in the organization who want to build leadership competencies that will support transformational journeys for people and organizations. </a:t>
            </a:r>
            <a:r>
              <a:rPr lang="en-US" sz="1350">
                <a:solidFill>
                  <a:schemeClr val="dk1"/>
                </a:solidFill>
                <a:latin typeface="Roboto"/>
                <a:ea typeface="Roboto"/>
                <a:cs typeface="Roboto"/>
                <a:sym typeface="Roboto"/>
              </a:rPr>
              <a:t>It is for professionals who recognize that leadership is a role within functioning systems rather than a specific position.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
        <p:nvSpPr>
          <p:cNvPr id="355" name="Google Shape;355;g11b180a8e7a_0_77"/>
          <p:cNvSpPr txBox="1"/>
          <p:nvPr/>
        </p:nvSpPr>
        <p:spPr>
          <a:xfrm>
            <a:off x="7442749" y="5130447"/>
            <a:ext cx="32481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DESIGNED FOR</a:t>
            </a:r>
            <a:endParaRPr b="0" i="0" sz="1400" u="none" cap="none" strike="noStrike">
              <a:solidFill>
                <a:srgbClr val="000000"/>
              </a:solidFill>
              <a:latin typeface="Arial"/>
              <a:ea typeface="Arial"/>
              <a:cs typeface="Arial"/>
              <a:sym typeface="Arial"/>
            </a:endParaRPr>
          </a:p>
        </p:txBody>
      </p:sp>
      <p:sp>
        <p:nvSpPr>
          <p:cNvPr id="356" name="Google Shape;356;g11b180a8e7a_0_77"/>
          <p:cNvSpPr txBox="1"/>
          <p:nvPr/>
        </p:nvSpPr>
        <p:spPr>
          <a:xfrm>
            <a:off x="177100" y="6457800"/>
            <a:ext cx="3441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u="sng">
                <a:solidFill>
                  <a:schemeClr val="hlink"/>
                </a:solidFill>
                <a:latin typeface="Roboto"/>
                <a:ea typeface="Roboto"/>
                <a:cs typeface="Roboto"/>
                <a:sym typeface="Roboto"/>
                <a:hlinkClick action="ppaction://hlinksldjump" r:id="rId12"/>
              </a:rPr>
              <a:t>Go Back to Learning Programs</a:t>
            </a:r>
            <a:endParaRPr b="1">
              <a:latin typeface="Roboto"/>
              <a:ea typeface="Roboto"/>
              <a:cs typeface="Roboto"/>
              <a:sym typeface="Roboto"/>
            </a:endParaRPr>
          </a:p>
        </p:txBody>
      </p:sp>
      <p:sp>
        <p:nvSpPr>
          <p:cNvPr id="357" name="Google Shape;357;g11b180a8e7a_0_77"/>
          <p:cNvSpPr txBox="1"/>
          <p:nvPr/>
        </p:nvSpPr>
        <p:spPr>
          <a:xfrm>
            <a:off x="2823632" y="437901"/>
            <a:ext cx="8771400" cy="708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1" lang="en-US" sz="4000">
                <a:solidFill>
                  <a:schemeClr val="dk1"/>
                </a:solidFill>
                <a:latin typeface="Roboto"/>
                <a:ea typeface="Roboto"/>
                <a:cs typeface="Roboto"/>
                <a:sym typeface="Roboto"/>
              </a:rPr>
              <a:t>COMING SOON</a:t>
            </a:r>
            <a:endParaRPr b="1" i="0" sz="4000" u="none" cap="none" strike="noStrike">
              <a:solidFill>
                <a:schemeClr val="dk1"/>
              </a:solidFill>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361" name="Shape 361"/>
        <p:cNvGrpSpPr/>
        <p:nvPr/>
      </p:nvGrpSpPr>
      <p:grpSpPr>
        <a:xfrm>
          <a:off x="0" y="0"/>
          <a:ext cx="0" cy="0"/>
          <a:chOff x="0" y="0"/>
          <a:chExt cx="0" cy="0"/>
        </a:xfrm>
      </p:grpSpPr>
      <p:pic>
        <p:nvPicPr>
          <p:cNvPr id="362" name="Google Shape;362;p4"/>
          <p:cNvPicPr preferRelativeResize="0"/>
          <p:nvPr/>
        </p:nvPicPr>
        <p:blipFill rotWithShape="1">
          <a:blip r:embed="rId3">
            <a:alphaModFix/>
          </a:blip>
          <a:srcRect b="22738" l="0" r="19008" t="25921"/>
          <a:stretch/>
        </p:blipFill>
        <p:spPr>
          <a:xfrm>
            <a:off x="6046825" y="0"/>
            <a:ext cx="6159474" cy="6857999"/>
          </a:xfrm>
          <a:prstGeom prst="rect">
            <a:avLst/>
          </a:prstGeom>
          <a:noFill/>
          <a:ln>
            <a:noFill/>
          </a:ln>
        </p:spPr>
      </p:pic>
      <p:pic>
        <p:nvPicPr>
          <p:cNvPr id="363" name="Google Shape;363;p4"/>
          <p:cNvPicPr preferRelativeResize="0"/>
          <p:nvPr/>
        </p:nvPicPr>
        <p:blipFill rotWithShape="1">
          <a:blip r:embed="rId4">
            <a:alphaModFix/>
          </a:blip>
          <a:srcRect b="0" l="0" r="0" t="0"/>
          <a:stretch/>
        </p:blipFill>
        <p:spPr>
          <a:xfrm>
            <a:off x="538105" y="187612"/>
            <a:ext cx="2116193" cy="2364663"/>
          </a:xfrm>
          <a:prstGeom prst="rect">
            <a:avLst/>
          </a:prstGeom>
          <a:noFill/>
          <a:ln>
            <a:noFill/>
          </a:ln>
        </p:spPr>
      </p:pic>
      <p:sp>
        <p:nvSpPr>
          <p:cNvPr id="364" name="Google Shape;364;p4"/>
          <p:cNvSpPr txBox="1"/>
          <p:nvPr/>
        </p:nvSpPr>
        <p:spPr>
          <a:xfrm>
            <a:off x="2823633" y="1016001"/>
            <a:ext cx="6544734" cy="19389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Roboto"/>
                <a:ea typeface="Roboto"/>
                <a:cs typeface="Roboto"/>
                <a:sym typeface="Roboto"/>
              </a:rPr>
              <a:t>Agility in the Enterprise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4000"/>
              <a:buFont typeface="Arial"/>
              <a:buNone/>
            </a:pPr>
            <a:br>
              <a:rPr b="0" i="0" lang="en-US" sz="4000" u="none" cap="none" strike="noStrike">
                <a:solidFill>
                  <a:schemeClr val="dk1"/>
                </a:solidFill>
                <a:latin typeface="Roboto"/>
                <a:ea typeface="Roboto"/>
                <a:cs typeface="Roboto"/>
                <a:sym typeface="Roboto"/>
              </a:rPr>
            </a:br>
            <a:endParaRPr b="0" i="0" sz="4000" u="none" cap="none" strike="noStrike">
              <a:solidFill>
                <a:schemeClr val="dk1"/>
              </a:solidFill>
              <a:latin typeface="Roboto"/>
              <a:ea typeface="Roboto"/>
              <a:cs typeface="Roboto"/>
              <a:sym typeface="Roboto"/>
            </a:endParaRPr>
          </a:p>
        </p:txBody>
      </p:sp>
      <p:sp>
        <p:nvSpPr>
          <p:cNvPr id="365" name="Google Shape;365;p4"/>
          <p:cNvSpPr txBox="1"/>
          <p:nvPr/>
        </p:nvSpPr>
        <p:spPr>
          <a:xfrm>
            <a:off x="177096" y="2924202"/>
            <a:ext cx="289855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ABOUT THIS CERTIFICATION</a:t>
            </a:r>
            <a:endParaRPr b="0" i="0" sz="1400" u="none" cap="none" strike="noStrike">
              <a:solidFill>
                <a:srgbClr val="000000"/>
              </a:solidFill>
              <a:latin typeface="Arial"/>
              <a:ea typeface="Arial"/>
              <a:cs typeface="Arial"/>
              <a:sym typeface="Arial"/>
            </a:endParaRPr>
          </a:p>
        </p:txBody>
      </p:sp>
      <p:sp>
        <p:nvSpPr>
          <p:cNvPr id="366" name="Google Shape;366;p4"/>
          <p:cNvSpPr txBox="1"/>
          <p:nvPr/>
        </p:nvSpPr>
        <p:spPr>
          <a:xfrm>
            <a:off x="7442749" y="2924202"/>
            <a:ext cx="3376245"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FEATURED LEARNING OUTCOMES</a:t>
            </a:r>
            <a:endParaRPr b="0" i="0" sz="1400" u="none" cap="none" strike="noStrike">
              <a:solidFill>
                <a:srgbClr val="000000"/>
              </a:solidFill>
              <a:latin typeface="Arial"/>
              <a:ea typeface="Arial"/>
              <a:cs typeface="Arial"/>
              <a:sym typeface="Arial"/>
            </a:endParaRPr>
          </a:p>
        </p:txBody>
      </p:sp>
      <p:sp>
        <p:nvSpPr>
          <p:cNvPr id="367" name="Google Shape;367;p4"/>
          <p:cNvSpPr txBox="1"/>
          <p:nvPr/>
        </p:nvSpPr>
        <p:spPr>
          <a:xfrm>
            <a:off x="7483214" y="5567950"/>
            <a:ext cx="39951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Agile coaches at the enterprise, portfolio, program, or team level.</a:t>
            </a:r>
            <a:endParaRPr b="0" i="0" sz="14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
        <p:nvSpPr>
          <p:cNvPr id="368" name="Google Shape;368;p4"/>
          <p:cNvSpPr txBox="1"/>
          <p:nvPr/>
        </p:nvSpPr>
        <p:spPr>
          <a:xfrm>
            <a:off x="177107" y="4899900"/>
            <a:ext cx="52167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PART OF THE ENTERPRISE COACHING TRACK</a:t>
            </a:r>
            <a:endParaRPr b="0" i="0" sz="1400" u="none" cap="none" strike="noStrike">
              <a:solidFill>
                <a:srgbClr val="000000"/>
              </a:solidFill>
              <a:latin typeface="Arial"/>
              <a:ea typeface="Arial"/>
              <a:cs typeface="Arial"/>
              <a:sym typeface="Arial"/>
            </a:endParaRPr>
          </a:p>
        </p:txBody>
      </p:sp>
      <p:sp>
        <p:nvSpPr>
          <p:cNvPr id="369" name="Google Shape;369;p4"/>
          <p:cNvSpPr txBox="1"/>
          <p:nvPr/>
        </p:nvSpPr>
        <p:spPr>
          <a:xfrm>
            <a:off x="7495560" y="3287714"/>
            <a:ext cx="4710729" cy="1384995"/>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Understanding Systems and Complexity Theory</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Extending Agility to the Enterprise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Adaptive Principles and Patterns for Organizational Design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Understanding and Working with Executive Teams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
        <p:nvSpPr>
          <p:cNvPr id="370" name="Google Shape;370;p4"/>
          <p:cNvSpPr txBox="1"/>
          <p:nvPr/>
        </p:nvSpPr>
        <p:spPr>
          <a:xfrm>
            <a:off x="177096" y="3308272"/>
            <a:ext cx="5918904"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As one of ICAgile’s most advanced knowledge-based certifications, the ICP-ENT designation validates an understanding of agility at the enterprise level from structural, process, leadership, and cultural perspectives.</a:t>
            </a:r>
            <a:endParaRPr b="0" i="0" sz="1400" u="none" cap="none" strike="noStrike">
              <a:solidFill>
                <a:srgbClr val="000000"/>
              </a:solidFill>
              <a:latin typeface="Arial"/>
              <a:ea typeface="Arial"/>
              <a:cs typeface="Arial"/>
              <a:sym typeface="Arial"/>
            </a:endParaRPr>
          </a:p>
        </p:txBody>
      </p:sp>
      <p:pic>
        <p:nvPicPr>
          <p:cNvPr id="371" name="Google Shape;371;p4">
            <a:hlinkClick action="ppaction://hlinksldjump" r:id="rId5"/>
          </p:cNvPr>
          <p:cNvPicPr preferRelativeResize="0"/>
          <p:nvPr/>
        </p:nvPicPr>
        <p:blipFill rotWithShape="1">
          <a:blip r:embed="rId4">
            <a:alphaModFix/>
          </a:blip>
          <a:srcRect b="0" l="0" r="0" t="0"/>
          <a:stretch/>
        </p:blipFill>
        <p:spPr>
          <a:xfrm>
            <a:off x="1916008" y="5319629"/>
            <a:ext cx="1048368" cy="1171461"/>
          </a:xfrm>
          <a:prstGeom prst="rect">
            <a:avLst/>
          </a:prstGeom>
          <a:noFill/>
          <a:ln>
            <a:noFill/>
          </a:ln>
        </p:spPr>
      </p:pic>
      <p:cxnSp>
        <p:nvCxnSpPr>
          <p:cNvPr id="372" name="Google Shape;372;p4"/>
          <p:cNvCxnSpPr/>
          <p:nvPr/>
        </p:nvCxnSpPr>
        <p:spPr>
          <a:xfrm>
            <a:off x="1301921" y="5905359"/>
            <a:ext cx="495600" cy="0"/>
          </a:xfrm>
          <a:prstGeom prst="straightConnector1">
            <a:avLst/>
          </a:prstGeom>
          <a:noFill/>
          <a:ln cap="flat" cmpd="sng" w="19050">
            <a:solidFill>
              <a:srgbClr val="757070"/>
            </a:solidFill>
            <a:prstDash val="solid"/>
            <a:miter lim="800000"/>
            <a:headEnd len="sm" w="sm" type="none"/>
            <a:tailEnd len="sm" w="sm" type="none"/>
          </a:ln>
        </p:spPr>
      </p:cxnSp>
      <p:cxnSp>
        <p:nvCxnSpPr>
          <p:cNvPr id="373" name="Google Shape;373;p4"/>
          <p:cNvCxnSpPr/>
          <p:nvPr/>
        </p:nvCxnSpPr>
        <p:spPr>
          <a:xfrm>
            <a:off x="3061863" y="5905359"/>
            <a:ext cx="495600" cy="0"/>
          </a:xfrm>
          <a:prstGeom prst="straightConnector1">
            <a:avLst/>
          </a:prstGeom>
          <a:noFill/>
          <a:ln cap="flat" cmpd="sng" w="19050">
            <a:solidFill>
              <a:srgbClr val="757070"/>
            </a:solidFill>
            <a:prstDash val="solid"/>
            <a:miter lim="800000"/>
            <a:headEnd len="sm" w="sm" type="none"/>
            <a:tailEnd len="sm" w="sm" type="none"/>
          </a:ln>
        </p:spPr>
      </p:cxnSp>
      <p:pic>
        <p:nvPicPr>
          <p:cNvPr id="374" name="Google Shape;374;p4">
            <a:hlinkClick action="ppaction://hlinksldjump" r:id="rId6"/>
          </p:cNvPr>
          <p:cNvPicPr preferRelativeResize="0"/>
          <p:nvPr/>
        </p:nvPicPr>
        <p:blipFill rotWithShape="1">
          <a:blip r:embed="rId7">
            <a:alphaModFix/>
          </a:blip>
          <a:srcRect b="0" l="0" r="0" t="0"/>
          <a:stretch/>
        </p:blipFill>
        <p:spPr>
          <a:xfrm>
            <a:off x="5393880" y="5322009"/>
            <a:ext cx="1107472" cy="1168570"/>
          </a:xfrm>
          <a:prstGeom prst="rect">
            <a:avLst/>
          </a:prstGeom>
          <a:noFill/>
          <a:ln>
            <a:noFill/>
          </a:ln>
        </p:spPr>
      </p:pic>
      <p:cxnSp>
        <p:nvCxnSpPr>
          <p:cNvPr id="375" name="Google Shape;375;p4"/>
          <p:cNvCxnSpPr/>
          <p:nvPr/>
        </p:nvCxnSpPr>
        <p:spPr>
          <a:xfrm>
            <a:off x="4800838" y="5905346"/>
            <a:ext cx="495600" cy="0"/>
          </a:xfrm>
          <a:prstGeom prst="straightConnector1">
            <a:avLst/>
          </a:prstGeom>
          <a:noFill/>
          <a:ln cap="flat" cmpd="sng" w="19050">
            <a:solidFill>
              <a:srgbClr val="757070"/>
            </a:solidFill>
            <a:prstDash val="solid"/>
            <a:miter lim="800000"/>
            <a:headEnd len="sm" w="sm" type="none"/>
            <a:tailEnd len="sm" w="sm" type="none"/>
          </a:ln>
        </p:spPr>
      </p:cxnSp>
      <p:pic>
        <p:nvPicPr>
          <p:cNvPr id="376" name="Google Shape;376;p4">
            <a:hlinkClick action="ppaction://hlinksldjump" r:id="rId8"/>
          </p:cNvPr>
          <p:cNvPicPr preferRelativeResize="0"/>
          <p:nvPr/>
        </p:nvPicPr>
        <p:blipFill rotWithShape="1">
          <a:blip r:embed="rId9">
            <a:alphaModFix/>
          </a:blip>
          <a:srcRect b="0" l="0" r="0" t="0"/>
          <a:stretch/>
        </p:blipFill>
        <p:spPr>
          <a:xfrm>
            <a:off x="3654983" y="5320554"/>
            <a:ext cx="1048368" cy="1171461"/>
          </a:xfrm>
          <a:prstGeom prst="rect">
            <a:avLst/>
          </a:prstGeom>
          <a:noFill/>
          <a:ln>
            <a:noFill/>
          </a:ln>
        </p:spPr>
      </p:pic>
      <p:pic>
        <p:nvPicPr>
          <p:cNvPr id="377" name="Google Shape;377;p4">
            <a:hlinkClick action="ppaction://hlinksldjump" r:id="rId10"/>
          </p:cNvPr>
          <p:cNvPicPr preferRelativeResize="0"/>
          <p:nvPr/>
        </p:nvPicPr>
        <p:blipFill rotWithShape="1">
          <a:blip r:embed="rId11">
            <a:alphaModFix/>
          </a:blip>
          <a:srcRect b="0" l="0" r="0" t="0"/>
          <a:stretch/>
        </p:blipFill>
        <p:spPr>
          <a:xfrm>
            <a:off x="177111" y="5319629"/>
            <a:ext cx="1048368" cy="1171461"/>
          </a:xfrm>
          <a:prstGeom prst="rect">
            <a:avLst/>
          </a:prstGeom>
          <a:noFill/>
          <a:ln>
            <a:noFill/>
          </a:ln>
        </p:spPr>
      </p:pic>
      <p:sp>
        <p:nvSpPr>
          <p:cNvPr id="378" name="Google Shape;378;p4"/>
          <p:cNvSpPr txBox="1"/>
          <p:nvPr/>
        </p:nvSpPr>
        <p:spPr>
          <a:xfrm>
            <a:off x="7442749" y="5130447"/>
            <a:ext cx="32481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DESIGNED FOR</a:t>
            </a:r>
            <a:endParaRPr b="0" i="0" sz="1400" u="none" cap="none" strike="noStrike">
              <a:solidFill>
                <a:srgbClr val="000000"/>
              </a:solidFill>
              <a:latin typeface="Arial"/>
              <a:ea typeface="Arial"/>
              <a:cs typeface="Arial"/>
              <a:sym typeface="Arial"/>
            </a:endParaRPr>
          </a:p>
        </p:txBody>
      </p:sp>
      <p:sp>
        <p:nvSpPr>
          <p:cNvPr id="379" name="Google Shape;379;p4"/>
          <p:cNvSpPr txBox="1"/>
          <p:nvPr/>
        </p:nvSpPr>
        <p:spPr>
          <a:xfrm>
            <a:off x="177100" y="6457800"/>
            <a:ext cx="3441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u="sng">
                <a:solidFill>
                  <a:schemeClr val="hlink"/>
                </a:solidFill>
                <a:latin typeface="Roboto"/>
                <a:ea typeface="Roboto"/>
                <a:cs typeface="Roboto"/>
                <a:sym typeface="Roboto"/>
                <a:hlinkClick action="ppaction://hlinksldjump" r:id="rId12"/>
              </a:rPr>
              <a:t>Go Back to Learning Programs</a:t>
            </a:r>
            <a:endParaRPr b="1">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383" name="Shape 383"/>
        <p:cNvGrpSpPr/>
        <p:nvPr/>
      </p:nvGrpSpPr>
      <p:grpSpPr>
        <a:xfrm>
          <a:off x="0" y="0"/>
          <a:ext cx="0" cy="0"/>
          <a:chOff x="0" y="0"/>
          <a:chExt cx="0" cy="0"/>
        </a:xfrm>
      </p:grpSpPr>
      <p:pic>
        <p:nvPicPr>
          <p:cNvPr id="384" name="Google Shape;384;p5"/>
          <p:cNvPicPr preferRelativeResize="0"/>
          <p:nvPr/>
        </p:nvPicPr>
        <p:blipFill rotWithShape="1">
          <a:blip r:embed="rId3">
            <a:alphaModFix/>
          </a:blip>
          <a:srcRect b="22738" l="0" r="19008" t="25921"/>
          <a:stretch/>
        </p:blipFill>
        <p:spPr>
          <a:xfrm>
            <a:off x="6046825" y="0"/>
            <a:ext cx="6159474" cy="6857999"/>
          </a:xfrm>
          <a:prstGeom prst="rect">
            <a:avLst/>
          </a:prstGeom>
          <a:noFill/>
          <a:ln>
            <a:noFill/>
          </a:ln>
        </p:spPr>
      </p:pic>
      <p:pic>
        <p:nvPicPr>
          <p:cNvPr id="385" name="Google Shape;385;p5"/>
          <p:cNvPicPr preferRelativeResize="0"/>
          <p:nvPr/>
        </p:nvPicPr>
        <p:blipFill rotWithShape="1">
          <a:blip r:embed="rId4">
            <a:alphaModFix/>
          </a:blip>
          <a:srcRect b="0" l="0" r="0" t="0"/>
          <a:stretch/>
        </p:blipFill>
        <p:spPr>
          <a:xfrm>
            <a:off x="538105" y="187612"/>
            <a:ext cx="2116193" cy="2364663"/>
          </a:xfrm>
          <a:prstGeom prst="rect">
            <a:avLst/>
          </a:prstGeom>
          <a:noFill/>
          <a:ln>
            <a:noFill/>
          </a:ln>
        </p:spPr>
      </p:pic>
      <p:sp>
        <p:nvSpPr>
          <p:cNvPr id="386" name="Google Shape;386;p5"/>
          <p:cNvSpPr txBox="1"/>
          <p:nvPr/>
        </p:nvSpPr>
        <p:spPr>
          <a:xfrm>
            <a:off x="2823633" y="1016001"/>
            <a:ext cx="6544734" cy="19389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Roboto"/>
                <a:ea typeface="Roboto"/>
                <a:cs typeface="Roboto"/>
                <a:sym typeface="Roboto"/>
              </a:rPr>
              <a:t>Coaching Agile Transitions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4000"/>
              <a:buFont typeface="Arial"/>
              <a:buNone/>
            </a:pPr>
            <a:br>
              <a:rPr b="0" i="0" lang="en-US" sz="4000" u="none" cap="none" strike="noStrike">
                <a:solidFill>
                  <a:schemeClr val="dk1"/>
                </a:solidFill>
                <a:latin typeface="Roboto"/>
                <a:ea typeface="Roboto"/>
                <a:cs typeface="Roboto"/>
                <a:sym typeface="Roboto"/>
              </a:rPr>
            </a:br>
            <a:endParaRPr b="0" i="0" sz="4000" u="none" cap="none" strike="noStrike">
              <a:solidFill>
                <a:schemeClr val="dk1"/>
              </a:solidFill>
              <a:latin typeface="Roboto"/>
              <a:ea typeface="Roboto"/>
              <a:cs typeface="Roboto"/>
              <a:sym typeface="Roboto"/>
            </a:endParaRPr>
          </a:p>
        </p:txBody>
      </p:sp>
      <p:sp>
        <p:nvSpPr>
          <p:cNvPr id="387" name="Google Shape;387;p5"/>
          <p:cNvSpPr txBox="1"/>
          <p:nvPr/>
        </p:nvSpPr>
        <p:spPr>
          <a:xfrm>
            <a:off x="177096" y="2924202"/>
            <a:ext cx="289855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ABOUT THIS CERTIFICATION</a:t>
            </a:r>
            <a:endParaRPr b="0" i="0" sz="1400" u="none" cap="none" strike="noStrike">
              <a:solidFill>
                <a:srgbClr val="000000"/>
              </a:solidFill>
              <a:latin typeface="Arial"/>
              <a:ea typeface="Arial"/>
              <a:cs typeface="Arial"/>
              <a:sym typeface="Arial"/>
            </a:endParaRPr>
          </a:p>
        </p:txBody>
      </p:sp>
      <p:sp>
        <p:nvSpPr>
          <p:cNvPr id="388" name="Google Shape;388;p5"/>
          <p:cNvSpPr txBox="1"/>
          <p:nvPr/>
        </p:nvSpPr>
        <p:spPr>
          <a:xfrm>
            <a:off x="7442749" y="2924202"/>
            <a:ext cx="3376245"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FEATURED LEARNING OUTCOMES</a:t>
            </a:r>
            <a:endParaRPr b="0" i="0" sz="1400" u="none" cap="none" strike="noStrike">
              <a:solidFill>
                <a:srgbClr val="000000"/>
              </a:solidFill>
              <a:latin typeface="Arial"/>
              <a:ea typeface="Arial"/>
              <a:cs typeface="Arial"/>
              <a:sym typeface="Arial"/>
            </a:endParaRPr>
          </a:p>
        </p:txBody>
      </p:sp>
      <p:sp>
        <p:nvSpPr>
          <p:cNvPr id="389" name="Google Shape;389;p5"/>
          <p:cNvSpPr txBox="1"/>
          <p:nvPr/>
        </p:nvSpPr>
        <p:spPr>
          <a:xfrm>
            <a:off x="7495560" y="3287714"/>
            <a:ext cx="4710729" cy="1600438"/>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Understanding Enterprise Coaching for Agility</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Creating a Business Case for Change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Components and Considerations of Organizational Assessments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Understanding, Identifying, and Addressing Organizational Impediments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
        <p:nvSpPr>
          <p:cNvPr id="390" name="Google Shape;390;p5"/>
          <p:cNvSpPr txBox="1"/>
          <p:nvPr/>
        </p:nvSpPr>
        <p:spPr>
          <a:xfrm>
            <a:off x="177096" y="3308272"/>
            <a:ext cx="5918904"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This designation is one of ICAgile’s most advanced knowledge-based certifications. It demonstrates an understanding of the skills and competencies needed to become an Enterprise Agile Coach.</a:t>
            </a:r>
            <a:endParaRPr b="0" i="0" sz="1400" u="none" cap="none" strike="noStrike">
              <a:solidFill>
                <a:srgbClr val="000000"/>
              </a:solidFill>
              <a:latin typeface="Arial"/>
              <a:ea typeface="Arial"/>
              <a:cs typeface="Arial"/>
              <a:sym typeface="Arial"/>
            </a:endParaRPr>
          </a:p>
        </p:txBody>
      </p:sp>
      <p:pic>
        <p:nvPicPr>
          <p:cNvPr id="391" name="Google Shape;391;p5">
            <a:hlinkClick action="ppaction://hlinksldjump" r:id="rId5"/>
          </p:cNvPr>
          <p:cNvPicPr preferRelativeResize="0"/>
          <p:nvPr/>
        </p:nvPicPr>
        <p:blipFill rotWithShape="1">
          <a:blip r:embed="rId6">
            <a:alphaModFix/>
          </a:blip>
          <a:srcRect b="0" l="0" r="0" t="0"/>
          <a:stretch/>
        </p:blipFill>
        <p:spPr>
          <a:xfrm>
            <a:off x="1916008" y="5319629"/>
            <a:ext cx="1048368" cy="1171461"/>
          </a:xfrm>
          <a:prstGeom prst="rect">
            <a:avLst/>
          </a:prstGeom>
          <a:noFill/>
          <a:ln>
            <a:noFill/>
          </a:ln>
        </p:spPr>
      </p:pic>
      <p:cxnSp>
        <p:nvCxnSpPr>
          <p:cNvPr id="392" name="Google Shape;392;p5"/>
          <p:cNvCxnSpPr/>
          <p:nvPr/>
        </p:nvCxnSpPr>
        <p:spPr>
          <a:xfrm>
            <a:off x="1301921" y="5905359"/>
            <a:ext cx="495600" cy="0"/>
          </a:xfrm>
          <a:prstGeom prst="straightConnector1">
            <a:avLst/>
          </a:prstGeom>
          <a:noFill/>
          <a:ln cap="flat" cmpd="sng" w="19050">
            <a:solidFill>
              <a:srgbClr val="757070"/>
            </a:solidFill>
            <a:prstDash val="solid"/>
            <a:miter lim="800000"/>
            <a:headEnd len="sm" w="sm" type="none"/>
            <a:tailEnd len="sm" w="sm" type="none"/>
          </a:ln>
        </p:spPr>
      </p:cxnSp>
      <p:cxnSp>
        <p:nvCxnSpPr>
          <p:cNvPr id="393" name="Google Shape;393;p5"/>
          <p:cNvCxnSpPr/>
          <p:nvPr/>
        </p:nvCxnSpPr>
        <p:spPr>
          <a:xfrm>
            <a:off x="3061863" y="5905359"/>
            <a:ext cx="495600" cy="0"/>
          </a:xfrm>
          <a:prstGeom prst="straightConnector1">
            <a:avLst/>
          </a:prstGeom>
          <a:noFill/>
          <a:ln cap="flat" cmpd="sng" w="19050">
            <a:solidFill>
              <a:srgbClr val="757070"/>
            </a:solidFill>
            <a:prstDash val="solid"/>
            <a:miter lim="800000"/>
            <a:headEnd len="sm" w="sm" type="none"/>
            <a:tailEnd len="sm" w="sm" type="none"/>
          </a:ln>
        </p:spPr>
      </p:cxnSp>
      <p:cxnSp>
        <p:nvCxnSpPr>
          <p:cNvPr id="394" name="Google Shape;394;p5"/>
          <p:cNvCxnSpPr/>
          <p:nvPr/>
        </p:nvCxnSpPr>
        <p:spPr>
          <a:xfrm>
            <a:off x="4800838" y="5905346"/>
            <a:ext cx="495600" cy="0"/>
          </a:xfrm>
          <a:prstGeom prst="straightConnector1">
            <a:avLst/>
          </a:prstGeom>
          <a:noFill/>
          <a:ln cap="flat" cmpd="sng" w="19050">
            <a:solidFill>
              <a:srgbClr val="757070"/>
            </a:solidFill>
            <a:prstDash val="solid"/>
            <a:miter lim="800000"/>
            <a:headEnd len="sm" w="sm" type="none"/>
            <a:tailEnd len="sm" w="sm" type="none"/>
          </a:ln>
        </p:spPr>
      </p:cxnSp>
      <p:pic>
        <p:nvPicPr>
          <p:cNvPr id="395" name="Google Shape;395;p5">
            <a:hlinkClick action="ppaction://hlinksldjump" r:id="rId7"/>
          </p:cNvPr>
          <p:cNvPicPr preferRelativeResize="0"/>
          <p:nvPr/>
        </p:nvPicPr>
        <p:blipFill rotWithShape="1">
          <a:blip r:embed="rId4">
            <a:alphaModFix/>
          </a:blip>
          <a:srcRect b="0" l="0" r="0" t="0"/>
          <a:stretch/>
        </p:blipFill>
        <p:spPr>
          <a:xfrm>
            <a:off x="3654983" y="5320554"/>
            <a:ext cx="1048368" cy="1171461"/>
          </a:xfrm>
          <a:prstGeom prst="rect">
            <a:avLst/>
          </a:prstGeom>
          <a:noFill/>
          <a:ln>
            <a:noFill/>
          </a:ln>
        </p:spPr>
      </p:pic>
      <p:pic>
        <p:nvPicPr>
          <p:cNvPr id="396" name="Google Shape;396;p5">
            <a:hlinkClick action="ppaction://hlinksldjump" r:id="rId8"/>
          </p:cNvPr>
          <p:cNvPicPr preferRelativeResize="0"/>
          <p:nvPr/>
        </p:nvPicPr>
        <p:blipFill rotWithShape="1">
          <a:blip r:embed="rId9">
            <a:alphaModFix/>
          </a:blip>
          <a:srcRect b="0" l="0" r="0" t="0"/>
          <a:stretch/>
        </p:blipFill>
        <p:spPr>
          <a:xfrm>
            <a:off x="5393880" y="5322009"/>
            <a:ext cx="1107472" cy="1168570"/>
          </a:xfrm>
          <a:prstGeom prst="rect">
            <a:avLst/>
          </a:prstGeom>
          <a:noFill/>
          <a:ln>
            <a:noFill/>
          </a:ln>
        </p:spPr>
      </p:pic>
      <p:pic>
        <p:nvPicPr>
          <p:cNvPr id="397" name="Google Shape;397;p5">
            <a:hlinkClick action="ppaction://hlinksldjump" r:id="rId10"/>
          </p:cNvPr>
          <p:cNvPicPr preferRelativeResize="0"/>
          <p:nvPr/>
        </p:nvPicPr>
        <p:blipFill rotWithShape="1">
          <a:blip r:embed="rId11">
            <a:alphaModFix/>
          </a:blip>
          <a:srcRect b="0" l="0" r="0" t="0"/>
          <a:stretch/>
        </p:blipFill>
        <p:spPr>
          <a:xfrm>
            <a:off x="177111" y="5319629"/>
            <a:ext cx="1048368" cy="1171461"/>
          </a:xfrm>
          <a:prstGeom prst="rect">
            <a:avLst/>
          </a:prstGeom>
          <a:noFill/>
          <a:ln>
            <a:noFill/>
          </a:ln>
        </p:spPr>
      </p:pic>
      <p:sp>
        <p:nvSpPr>
          <p:cNvPr id="398" name="Google Shape;398;p5"/>
          <p:cNvSpPr txBox="1"/>
          <p:nvPr/>
        </p:nvSpPr>
        <p:spPr>
          <a:xfrm>
            <a:off x="177107" y="4899900"/>
            <a:ext cx="52167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PART OF THE ENTERPRISE COACHING TRACK</a:t>
            </a:r>
            <a:endParaRPr b="0" i="0" sz="1400" u="none" cap="none" strike="noStrike">
              <a:solidFill>
                <a:srgbClr val="000000"/>
              </a:solidFill>
              <a:latin typeface="Arial"/>
              <a:ea typeface="Arial"/>
              <a:cs typeface="Arial"/>
              <a:sym typeface="Arial"/>
            </a:endParaRPr>
          </a:p>
        </p:txBody>
      </p:sp>
      <p:sp>
        <p:nvSpPr>
          <p:cNvPr id="399" name="Google Shape;399;p5"/>
          <p:cNvSpPr txBox="1"/>
          <p:nvPr/>
        </p:nvSpPr>
        <p:spPr>
          <a:xfrm>
            <a:off x="7483214" y="5567950"/>
            <a:ext cx="39951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Agile coaches at the enterprise, portfolio, program, or team level.</a:t>
            </a:r>
            <a:endParaRPr b="0" i="0" sz="14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
        <p:nvSpPr>
          <p:cNvPr id="400" name="Google Shape;400;p5"/>
          <p:cNvSpPr txBox="1"/>
          <p:nvPr/>
        </p:nvSpPr>
        <p:spPr>
          <a:xfrm>
            <a:off x="7442749" y="5130447"/>
            <a:ext cx="32481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DESIGNED FOR</a:t>
            </a:r>
            <a:endParaRPr b="0" i="0" sz="1400" u="none" cap="none" strike="noStrike">
              <a:solidFill>
                <a:srgbClr val="000000"/>
              </a:solidFill>
              <a:latin typeface="Arial"/>
              <a:ea typeface="Arial"/>
              <a:cs typeface="Arial"/>
              <a:sym typeface="Arial"/>
            </a:endParaRPr>
          </a:p>
        </p:txBody>
      </p:sp>
      <p:sp>
        <p:nvSpPr>
          <p:cNvPr id="401" name="Google Shape;401;p5"/>
          <p:cNvSpPr txBox="1"/>
          <p:nvPr/>
        </p:nvSpPr>
        <p:spPr>
          <a:xfrm>
            <a:off x="177100" y="6457800"/>
            <a:ext cx="3441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u="sng">
                <a:solidFill>
                  <a:schemeClr val="hlink"/>
                </a:solidFill>
                <a:latin typeface="Roboto"/>
                <a:ea typeface="Roboto"/>
                <a:cs typeface="Roboto"/>
                <a:sym typeface="Roboto"/>
                <a:hlinkClick action="ppaction://hlinksldjump" r:id="rId12"/>
              </a:rPr>
              <a:t>Go Back to Learning Programs</a:t>
            </a:r>
            <a:endParaRPr b="1">
              <a:latin typeface="Roboto"/>
              <a:ea typeface="Roboto"/>
              <a:cs typeface="Roboto"/>
              <a:sym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405" name="Shape 405"/>
        <p:cNvGrpSpPr/>
        <p:nvPr/>
      </p:nvGrpSpPr>
      <p:grpSpPr>
        <a:xfrm>
          <a:off x="0" y="0"/>
          <a:ext cx="0" cy="0"/>
          <a:chOff x="0" y="0"/>
          <a:chExt cx="0" cy="0"/>
        </a:xfrm>
      </p:grpSpPr>
      <p:pic>
        <p:nvPicPr>
          <p:cNvPr id="406" name="Google Shape;406;g11b180a8e7a_0_56"/>
          <p:cNvPicPr preferRelativeResize="0"/>
          <p:nvPr/>
        </p:nvPicPr>
        <p:blipFill rotWithShape="1">
          <a:blip r:embed="rId3">
            <a:alphaModFix/>
          </a:blip>
          <a:srcRect b="22738" l="0" r="19008" t="25921"/>
          <a:stretch/>
        </p:blipFill>
        <p:spPr>
          <a:xfrm>
            <a:off x="6046825" y="0"/>
            <a:ext cx="6159474" cy="6857999"/>
          </a:xfrm>
          <a:prstGeom prst="rect">
            <a:avLst/>
          </a:prstGeom>
          <a:noFill/>
          <a:ln>
            <a:noFill/>
          </a:ln>
        </p:spPr>
      </p:pic>
      <p:pic>
        <p:nvPicPr>
          <p:cNvPr id="407" name="Google Shape;407;g11b180a8e7a_0_56"/>
          <p:cNvPicPr preferRelativeResize="0"/>
          <p:nvPr/>
        </p:nvPicPr>
        <p:blipFill rotWithShape="1">
          <a:blip r:embed="rId4">
            <a:alphaModFix/>
          </a:blip>
          <a:srcRect b="0" l="2785" r="2785" t="0"/>
          <a:stretch/>
        </p:blipFill>
        <p:spPr>
          <a:xfrm>
            <a:off x="538105" y="187612"/>
            <a:ext cx="2116193" cy="2364665"/>
          </a:xfrm>
          <a:prstGeom prst="rect">
            <a:avLst/>
          </a:prstGeom>
          <a:noFill/>
          <a:ln>
            <a:noFill/>
          </a:ln>
        </p:spPr>
      </p:pic>
      <p:sp>
        <p:nvSpPr>
          <p:cNvPr id="408" name="Google Shape;408;g11b180a8e7a_0_56"/>
          <p:cNvSpPr txBox="1"/>
          <p:nvPr/>
        </p:nvSpPr>
        <p:spPr>
          <a:xfrm>
            <a:off x="2823623" y="1016000"/>
            <a:ext cx="8439300" cy="193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lang="en-US" sz="4000">
                <a:solidFill>
                  <a:schemeClr val="dk1"/>
                </a:solidFill>
                <a:latin typeface="Roboto"/>
                <a:ea typeface="Roboto"/>
                <a:cs typeface="Roboto"/>
                <a:sym typeface="Roboto"/>
              </a:rPr>
              <a:t>Expert in Enterprise Coaching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4000"/>
              <a:buFont typeface="Arial"/>
              <a:buNone/>
            </a:pPr>
            <a:br>
              <a:rPr b="0" i="0" lang="en-US" sz="4000" u="none" cap="none" strike="noStrike">
                <a:solidFill>
                  <a:schemeClr val="dk1"/>
                </a:solidFill>
                <a:latin typeface="Roboto"/>
                <a:ea typeface="Roboto"/>
                <a:cs typeface="Roboto"/>
                <a:sym typeface="Roboto"/>
              </a:rPr>
            </a:br>
            <a:endParaRPr b="0" i="0" sz="4000" u="none" cap="none" strike="noStrike">
              <a:solidFill>
                <a:schemeClr val="dk1"/>
              </a:solidFill>
              <a:latin typeface="Roboto"/>
              <a:ea typeface="Roboto"/>
              <a:cs typeface="Roboto"/>
              <a:sym typeface="Roboto"/>
            </a:endParaRPr>
          </a:p>
        </p:txBody>
      </p:sp>
      <p:sp>
        <p:nvSpPr>
          <p:cNvPr id="409" name="Google Shape;409;g11b180a8e7a_0_56"/>
          <p:cNvSpPr txBox="1"/>
          <p:nvPr/>
        </p:nvSpPr>
        <p:spPr>
          <a:xfrm>
            <a:off x="177096" y="2924202"/>
            <a:ext cx="28986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ABOUT THIS CERTIFICATION</a:t>
            </a:r>
            <a:endParaRPr b="0" i="0" sz="1400" u="none" cap="none" strike="noStrike">
              <a:solidFill>
                <a:srgbClr val="000000"/>
              </a:solidFill>
              <a:latin typeface="Arial"/>
              <a:ea typeface="Arial"/>
              <a:cs typeface="Arial"/>
              <a:sym typeface="Arial"/>
            </a:endParaRPr>
          </a:p>
        </p:txBody>
      </p:sp>
      <p:sp>
        <p:nvSpPr>
          <p:cNvPr id="410" name="Google Shape;410;g11b180a8e7a_0_56"/>
          <p:cNvSpPr txBox="1"/>
          <p:nvPr/>
        </p:nvSpPr>
        <p:spPr>
          <a:xfrm>
            <a:off x="7442749" y="2924202"/>
            <a:ext cx="33762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lang="en-US" sz="1600">
                <a:solidFill>
                  <a:schemeClr val="dk1"/>
                </a:solidFill>
                <a:latin typeface="Roboto"/>
                <a:ea typeface="Roboto"/>
                <a:cs typeface="Roboto"/>
                <a:sym typeface="Roboto"/>
              </a:rPr>
              <a:t>FEATURED COMPETENCIES</a:t>
            </a:r>
            <a:endParaRPr b="1" sz="1600">
              <a:solidFill>
                <a:schemeClr val="dk1"/>
              </a:solidFill>
              <a:latin typeface="Roboto"/>
              <a:ea typeface="Roboto"/>
              <a:cs typeface="Roboto"/>
              <a:sym typeface="Roboto"/>
            </a:endParaRPr>
          </a:p>
        </p:txBody>
      </p:sp>
      <p:sp>
        <p:nvSpPr>
          <p:cNvPr id="411" name="Google Shape;411;g11b180a8e7a_0_56"/>
          <p:cNvSpPr txBox="1"/>
          <p:nvPr/>
        </p:nvSpPr>
        <p:spPr>
          <a:xfrm>
            <a:off x="7495560" y="3287714"/>
            <a:ext cx="4710600" cy="11697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1400"/>
              <a:buFont typeface="Arial"/>
              <a:buChar char="•"/>
            </a:pPr>
            <a:r>
              <a:rPr lang="en-US">
                <a:solidFill>
                  <a:schemeClr val="dk1"/>
                </a:solidFill>
                <a:latin typeface="Roboto"/>
                <a:ea typeface="Roboto"/>
                <a:cs typeface="Roboto"/>
                <a:sym typeface="Roboto"/>
              </a:rPr>
              <a:t>Designs the Change Strategy</a:t>
            </a:r>
            <a:endParaRPr>
              <a:solidFill>
                <a:schemeClr val="dk1"/>
              </a:solidFill>
              <a:latin typeface="Roboto"/>
              <a:ea typeface="Roboto"/>
              <a:cs typeface="Roboto"/>
              <a:sym typeface="Roboto"/>
            </a:endParaRPr>
          </a:p>
          <a:p>
            <a:pPr indent="-285750" lvl="0" marL="285750" marR="0" rtl="0" algn="l">
              <a:lnSpc>
                <a:spcPct val="100000"/>
              </a:lnSpc>
              <a:spcBef>
                <a:spcPts val="0"/>
              </a:spcBef>
              <a:spcAft>
                <a:spcPts val="0"/>
              </a:spcAft>
              <a:buClr>
                <a:schemeClr val="dk1"/>
              </a:buClr>
              <a:buSzPts val="1400"/>
              <a:buFont typeface="Arial"/>
              <a:buChar char="•"/>
            </a:pPr>
            <a:r>
              <a:rPr lang="en-US">
                <a:solidFill>
                  <a:schemeClr val="dk1"/>
                </a:solidFill>
                <a:latin typeface="Roboto"/>
                <a:ea typeface="Roboto"/>
                <a:cs typeface="Roboto"/>
                <a:sym typeface="Roboto"/>
              </a:rPr>
              <a:t>Develops Transformational Leaders</a:t>
            </a:r>
            <a:endParaRPr>
              <a:solidFill>
                <a:schemeClr val="dk1"/>
              </a:solidFill>
              <a:latin typeface="Roboto"/>
              <a:ea typeface="Roboto"/>
              <a:cs typeface="Roboto"/>
              <a:sym typeface="Roboto"/>
            </a:endParaRPr>
          </a:p>
          <a:p>
            <a:pPr indent="-285750" lvl="0" marL="285750" marR="0" rtl="0" algn="l">
              <a:lnSpc>
                <a:spcPct val="100000"/>
              </a:lnSpc>
              <a:spcBef>
                <a:spcPts val="0"/>
              </a:spcBef>
              <a:spcAft>
                <a:spcPts val="0"/>
              </a:spcAft>
              <a:buClr>
                <a:schemeClr val="dk1"/>
              </a:buClr>
              <a:buSzPts val="1400"/>
              <a:buFont typeface="Arial"/>
              <a:buChar char="•"/>
            </a:pPr>
            <a:r>
              <a:rPr lang="en-US">
                <a:solidFill>
                  <a:schemeClr val="dk1"/>
                </a:solidFill>
                <a:latin typeface="Roboto"/>
                <a:ea typeface="Roboto"/>
                <a:cs typeface="Roboto"/>
                <a:sym typeface="Roboto"/>
              </a:rPr>
              <a:t>Coaches Individuals and Systems</a:t>
            </a:r>
            <a:endParaRPr>
              <a:solidFill>
                <a:schemeClr val="dk1"/>
              </a:solidFill>
              <a:latin typeface="Roboto"/>
              <a:ea typeface="Roboto"/>
              <a:cs typeface="Roboto"/>
              <a:sym typeface="Roboto"/>
            </a:endParaRPr>
          </a:p>
          <a:p>
            <a:pPr indent="-285750" lvl="0" marL="285750" marR="0" rtl="0" algn="l">
              <a:lnSpc>
                <a:spcPct val="100000"/>
              </a:lnSpc>
              <a:spcBef>
                <a:spcPts val="0"/>
              </a:spcBef>
              <a:spcAft>
                <a:spcPts val="0"/>
              </a:spcAft>
              <a:buClr>
                <a:schemeClr val="dk1"/>
              </a:buClr>
              <a:buSzPts val="1400"/>
              <a:buFont typeface="Arial"/>
              <a:buChar char="•"/>
            </a:pPr>
            <a:r>
              <a:rPr lang="en-US">
                <a:solidFill>
                  <a:schemeClr val="dk1"/>
                </a:solidFill>
                <a:latin typeface="Roboto"/>
                <a:ea typeface="Roboto"/>
                <a:cs typeface="Roboto"/>
                <a:sym typeface="Roboto"/>
              </a:rPr>
              <a:t>Designs Organizational Structures</a:t>
            </a:r>
            <a:endParaRPr>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
        <p:nvSpPr>
          <p:cNvPr id="412" name="Google Shape;412;g11b180a8e7a_0_56"/>
          <p:cNvSpPr txBox="1"/>
          <p:nvPr/>
        </p:nvSpPr>
        <p:spPr>
          <a:xfrm>
            <a:off x="177100" y="3308275"/>
            <a:ext cx="6324300" cy="1385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lang="en-US">
                <a:solidFill>
                  <a:schemeClr val="dk1"/>
                </a:solidFill>
                <a:latin typeface="Roboto"/>
                <a:ea typeface="Roboto"/>
                <a:cs typeface="Roboto"/>
                <a:sym typeface="Roboto"/>
              </a:rPr>
              <a:t>This competency-based designation represents an advanced standard for disciplinary capability. It requires successful completion of an Accredited Expert Program that guides qualified candidates on a journey to build competence over time alongside a cohort of peers. Earning an ICE-EC verifies the skills required to be an effective practitioner in the discipline of Enterprise Coaching.</a:t>
            </a:r>
            <a:endParaRPr b="0" i="0" sz="1400" u="none" cap="none" strike="noStrike">
              <a:solidFill>
                <a:srgbClr val="000000"/>
              </a:solidFill>
              <a:latin typeface="Arial"/>
              <a:ea typeface="Arial"/>
              <a:cs typeface="Arial"/>
              <a:sym typeface="Arial"/>
            </a:endParaRPr>
          </a:p>
        </p:txBody>
      </p:sp>
      <p:pic>
        <p:nvPicPr>
          <p:cNvPr id="413" name="Google Shape;413;g11b180a8e7a_0_56">
            <a:hlinkClick action="ppaction://hlinksldjump" r:id="rId5"/>
          </p:cNvPr>
          <p:cNvPicPr preferRelativeResize="0"/>
          <p:nvPr/>
        </p:nvPicPr>
        <p:blipFill rotWithShape="1">
          <a:blip r:embed="rId6">
            <a:alphaModFix/>
          </a:blip>
          <a:srcRect b="0" l="0" r="0" t="0"/>
          <a:stretch/>
        </p:blipFill>
        <p:spPr>
          <a:xfrm>
            <a:off x="1916008" y="5319629"/>
            <a:ext cx="1048368" cy="1171461"/>
          </a:xfrm>
          <a:prstGeom prst="rect">
            <a:avLst/>
          </a:prstGeom>
          <a:noFill/>
          <a:ln>
            <a:noFill/>
          </a:ln>
        </p:spPr>
      </p:pic>
      <p:cxnSp>
        <p:nvCxnSpPr>
          <p:cNvPr id="414" name="Google Shape;414;g11b180a8e7a_0_56"/>
          <p:cNvCxnSpPr/>
          <p:nvPr/>
        </p:nvCxnSpPr>
        <p:spPr>
          <a:xfrm>
            <a:off x="1301921" y="5905359"/>
            <a:ext cx="495600" cy="0"/>
          </a:xfrm>
          <a:prstGeom prst="straightConnector1">
            <a:avLst/>
          </a:prstGeom>
          <a:noFill/>
          <a:ln cap="flat" cmpd="sng" w="19050">
            <a:solidFill>
              <a:srgbClr val="757070"/>
            </a:solidFill>
            <a:prstDash val="solid"/>
            <a:miter lim="800000"/>
            <a:headEnd len="sm" w="sm" type="none"/>
            <a:tailEnd len="sm" w="sm" type="none"/>
          </a:ln>
        </p:spPr>
      </p:cxnSp>
      <p:cxnSp>
        <p:nvCxnSpPr>
          <p:cNvPr id="415" name="Google Shape;415;g11b180a8e7a_0_56"/>
          <p:cNvCxnSpPr/>
          <p:nvPr/>
        </p:nvCxnSpPr>
        <p:spPr>
          <a:xfrm>
            <a:off x="3061863" y="5905359"/>
            <a:ext cx="495600" cy="0"/>
          </a:xfrm>
          <a:prstGeom prst="straightConnector1">
            <a:avLst/>
          </a:prstGeom>
          <a:noFill/>
          <a:ln cap="flat" cmpd="sng" w="19050">
            <a:solidFill>
              <a:srgbClr val="757070"/>
            </a:solidFill>
            <a:prstDash val="solid"/>
            <a:miter lim="800000"/>
            <a:headEnd len="sm" w="sm" type="none"/>
            <a:tailEnd len="sm" w="sm" type="none"/>
          </a:ln>
        </p:spPr>
      </p:cxnSp>
      <p:cxnSp>
        <p:nvCxnSpPr>
          <p:cNvPr id="416" name="Google Shape;416;g11b180a8e7a_0_56"/>
          <p:cNvCxnSpPr/>
          <p:nvPr/>
        </p:nvCxnSpPr>
        <p:spPr>
          <a:xfrm>
            <a:off x="4800838" y="5905346"/>
            <a:ext cx="495600" cy="0"/>
          </a:xfrm>
          <a:prstGeom prst="straightConnector1">
            <a:avLst/>
          </a:prstGeom>
          <a:noFill/>
          <a:ln cap="flat" cmpd="sng" w="19050">
            <a:solidFill>
              <a:srgbClr val="757070"/>
            </a:solidFill>
            <a:prstDash val="solid"/>
            <a:miter lim="800000"/>
            <a:headEnd len="sm" w="sm" type="none"/>
            <a:tailEnd len="sm" w="sm" type="none"/>
          </a:ln>
        </p:spPr>
      </p:cxnSp>
      <p:pic>
        <p:nvPicPr>
          <p:cNvPr id="417" name="Google Shape;417;g11b180a8e7a_0_56">
            <a:hlinkClick action="ppaction://hlinksldjump" r:id="rId7"/>
          </p:cNvPr>
          <p:cNvPicPr preferRelativeResize="0"/>
          <p:nvPr/>
        </p:nvPicPr>
        <p:blipFill rotWithShape="1">
          <a:blip r:embed="rId8">
            <a:alphaModFix/>
          </a:blip>
          <a:srcRect b="0" l="0" r="0" t="0"/>
          <a:stretch/>
        </p:blipFill>
        <p:spPr>
          <a:xfrm>
            <a:off x="3654983" y="5320554"/>
            <a:ext cx="1048368" cy="1171461"/>
          </a:xfrm>
          <a:prstGeom prst="rect">
            <a:avLst/>
          </a:prstGeom>
          <a:noFill/>
          <a:ln>
            <a:noFill/>
          </a:ln>
        </p:spPr>
      </p:pic>
      <p:pic>
        <p:nvPicPr>
          <p:cNvPr id="418" name="Google Shape;418;g11b180a8e7a_0_56">
            <a:hlinkClick action="ppaction://hlinksldjump" r:id="rId9"/>
          </p:cNvPr>
          <p:cNvPicPr preferRelativeResize="0"/>
          <p:nvPr/>
        </p:nvPicPr>
        <p:blipFill rotWithShape="1">
          <a:blip r:embed="rId4">
            <a:alphaModFix/>
          </a:blip>
          <a:srcRect b="0" l="0" r="0" t="0"/>
          <a:stretch/>
        </p:blipFill>
        <p:spPr>
          <a:xfrm>
            <a:off x="5393880" y="5322009"/>
            <a:ext cx="1107472" cy="1168570"/>
          </a:xfrm>
          <a:prstGeom prst="rect">
            <a:avLst/>
          </a:prstGeom>
          <a:noFill/>
          <a:ln>
            <a:noFill/>
          </a:ln>
        </p:spPr>
      </p:pic>
      <p:pic>
        <p:nvPicPr>
          <p:cNvPr id="419" name="Google Shape;419;g11b180a8e7a_0_56">
            <a:hlinkClick action="ppaction://hlinksldjump" r:id="rId10"/>
          </p:cNvPr>
          <p:cNvPicPr preferRelativeResize="0"/>
          <p:nvPr/>
        </p:nvPicPr>
        <p:blipFill rotWithShape="1">
          <a:blip r:embed="rId11">
            <a:alphaModFix/>
          </a:blip>
          <a:srcRect b="0" l="0" r="0" t="0"/>
          <a:stretch/>
        </p:blipFill>
        <p:spPr>
          <a:xfrm>
            <a:off x="177111" y="5319629"/>
            <a:ext cx="1048368" cy="1171461"/>
          </a:xfrm>
          <a:prstGeom prst="rect">
            <a:avLst/>
          </a:prstGeom>
          <a:noFill/>
          <a:ln>
            <a:noFill/>
          </a:ln>
        </p:spPr>
      </p:pic>
      <p:sp>
        <p:nvSpPr>
          <p:cNvPr id="420" name="Google Shape;420;g11b180a8e7a_0_56"/>
          <p:cNvSpPr txBox="1"/>
          <p:nvPr/>
        </p:nvSpPr>
        <p:spPr>
          <a:xfrm>
            <a:off x="177107" y="4899900"/>
            <a:ext cx="52167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PART OF THE ENTERPRISE COACHING TRACK</a:t>
            </a:r>
            <a:endParaRPr b="0" i="0" sz="1400" u="none" cap="none" strike="noStrike">
              <a:solidFill>
                <a:srgbClr val="000000"/>
              </a:solidFill>
              <a:latin typeface="Arial"/>
              <a:ea typeface="Arial"/>
              <a:cs typeface="Arial"/>
              <a:sym typeface="Arial"/>
            </a:endParaRPr>
          </a:p>
        </p:txBody>
      </p:sp>
      <p:sp>
        <p:nvSpPr>
          <p:cNvPr id="421" name="Google Shape;421;g11b180a8e7a_0_56"/>
          <p:cNvSpPr txBox="1"/>
          <p:nvPr/>
        </p:nvSpPr>
        <p:spPr>
          <a:xfrm>
            <a:off x="7483214" y="5567950"/>
            <a:ext cx="3995100" cy="1169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lang="en-US">
                <a:solidFill>
                  <a:schemeClr val="dk1"/>
                </a:solidFill>
                <a:latin typeface="Roboto"/>
                <a:ea typeface="Roboto"/>
                <a:cs typeface="Roboto"/>
                <a:sym typeface="Roboto"/>
              </a:rPr>
              <a:t>Enterprise, program, and team-level Agile Coaches who are eager to build competencies alongside a cohort to become an effective Enterprise Coach.</a:t>
            </a:r>
            <a:endParaRPr b="0" i="0" sz="14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
        <p:nvSpPr>
          <p:cNvPr id="422" name="Google Shape;422;g11b180a8e7a_0_56"/>
          <p:cNvSpPr txBox="1"/>
          <p:nvPr/>
        </p:nvSpPr>
        <p:spPr>
          <a:xfrm>
            <a:off x="7442749" y="5130447"/>
            <a:ext cx="32481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DESIGNED FOR</a:t>
            </a:r>
            <a:endParaRPr b="0" i="0" sz="1400" u="none" cap="none" strike="noStrike">
              <a:solidFill>
                <a:srgbClr val="000000"/>
              </a:solidFill>
              <a:latin typeface="Arial"/>
              <a:ea typeface="Arial"/>
              <a:cs typeface="Arial"/>
              <a:sym typeface="Arial"/>
            </a:endParaRPr>
          </a:p>
        </p:txBody>
      </p:sp>
      <p:sp>
        <p:nvSpPr>
          <p:cNvPr id="423" name="Google Shape;423;g11b180a8e7a_0_56"/>
          <p:cNvSpPr txBox="1"/>
          <p:nvPr/>
        </p:nvSpPr>
        <p:spPr>
          <a:xfrm>
            <a:off x="177100" y="6457800"/>
            <a:ext cx="3441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u="sng">
                <a:solidFill>
                  <a:schemeClr val="hlink"/>
                </a:solidFill>
                <a:latin typeface="Roboto"/>
                <a:ea typeface="Roboto"/>
                <a:cs typeface="Roboto"/>
                <a:sym typeface="Roboto"/>
                <a:hlinkClick action="ppaction://hlinksldjump" r:id="rId12"/>
              </a:rPr>
              <a:t>Go Back to Learning Programs</a:t>
            </a:r>
            <a:endParaRPr b="1">
              <a:latin typeface="Roboto"/>
              <a:ea typeface="Roboto"/>
              <a:cs typeface="Roboto"/>
              <a:sym typeface="Robo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427" name="Shape 427"/>
        <p:cNvGrpSpPr/>
        <p:nvPr/>
      </p:nvGrpSpPr>
      <p:grpSpPr>
        <a:xfrm>
          <a:off x="0" y="0"/>
          <a:ext cx="0" cy="0"/>
          <a:chOff x="0" y="0"/>
          <a:chExt cx="0" cy="0"/>
        </a:xfrm>
      </p:grpSpPr>
      <p:pic>
        <p:nvPicPr>
          <p:cNvPr id="428" name="Google Shape;428;p2"/>
          <p:cNvPicPr preferRelativeResize="0"/>
          <p:nvPr/>
        </p:nvPicPr>
        <p:blipFill rotWithShape="1">
          <a:blip r:embed="rId3">
            <a:alphaModFix/>
          </a:blip>
          <a:srcRect b="22738" l="0" r="19008" t="25921"/>
          <a:stretch/>
        </p:blipFill>
        <p:spPr>
          <a:xfrm>
            <a:off x="6046825" y="0"/>
            <a:ext cx="6159474" cy="6857999"/>
          </a:xfrm>
          <a:prstGeom prst="rect">
            <a:avLst/>
          </a:prstGeom>
          <a:noFill/>
          <a:ln>
            <a:noFill/>
          </a:ln>
        </p:spPr>
      </p:pic>
      <p:sp>
        <p:nvSpPr>
          <p:cNvPr id="429" name="Google Shape;429;p2"/>
          <p:cNvSpPr txBox="1"/>
          <p:nvPr/>
        </p:nvSpPr>
        <p:spPr>
          <a:xfrm>
            <a:off x="2823633" y="1016001"/>
            <a:ext cx="6544734"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Roboto"/>
                <a:ea typeface="Roboto"/>
                <a:cs typeface="Roboto"/>
                <a:sym typeface="Roboto"/>
              </a:rPr>
              <a:t>Agile Team Facilitation</a:t>
            </a:r>
            <a:endParaRPr b="0" i="0" sz="1400" u="none" cap="none" strike="noStrike">
              <a:solidFill>
                <a:srgbClr val="000000"/>
              </a:solidFill>
              <a:latin typeface="Arial"/>
              <a:ea typeface="Arial"/>
              <a:cs typeface="Arial"/>
              <a:sym typeface="Arial"/>
            </a:endParaRPr>
          </a:p>
        </p:txBody>
      </p:sp>
      <p:pic>
        <p:nvPicPr>
          <p:cNvPr descr="Logo, company name&#10;&#10;Description automatically generated" id="430" name="Google Shape;430;p2"/>
          <p:cNvPicPr preferRelativeResize="0"/>
          <p:nvPr/>
        </p:nvPicPr>
        <p:blipFill rotWithShape="1">
          <a:blip r:embed="rId4">
            <a:alphaModFix/>
          </a:blip>
          <a:srcRect b="0" l="0" r="0" t="0"/>
          <a:stretch/>
        </p:blipFill>
        <p:spPr>
          <a:xfrm>
            <a:off x="538105" y="187612"/>
            <a:ext cx="2116194" cy="2364663"/>
          </a:xfrm>
          <a:prstGeom prst="rect">
            <a:avLst/>
          </a:prstGeom>
          <a:noFill/>
          <a:ln>
            <a:noFill/>
          </a:ln>
        </p:spPr>
      </p:pic>
      <p:sp>
        <p:nvSpPr>
          <p:cNvPr id="431" name="Google Shape;431;p2"/>
          <p:cNvSpPr txBox="1"/>
          <p:nvPr/>
        </p:nvSpPr>
        <p:spPr>
          <a:xfrm>
            <a:off x="177096" y="2924202"/>
            <a:ext cx="289855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ABOUT THIS CERTIFICATION</a:t>
            </a:r>
            <a:endParaRPr b="0" i="0" sz="1400" u="none" cap="none" strike="noStrike">
              <a:solidFill>
                <a:srgbClr val="000000"/>
              </a:solidFill>
              <a:latin typeface="Arial"/>
              <a:ea typeface="Arial"/>
              <a:cs typeface="Arial"/>
              <a:sym typeface="Arial"/>
            </a:endParaRPr>
          </a:p>
        </p:txBody>
      </p:sp>
      <p:sp>
        <p:nvSpPr>
          <p:cNvPr id="432" name="Google Shape;432;p2"/>
          <p:cNvSpPr txBox="1"/>
          <p:nvPr/>
        </p:nvSpPr>
        <p:spPr>
          <a:xfrm>
            <a:off x="7442749" y="2924202"/>
            <a:ext cx="3376245"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FEATURED LEARNING OUTCOMES</a:t>
            </a:r>
            <a:endParaRPr b="0" i="0" sz="1400" u="none" cap="none" strike="noStrike">
              <a:solidFill>
                <a:srgbClr val="000000"/>
              </a:solidFill>
              <a:latin typeface="Arial"/>
              <a:ea typeface="Arial"/>
              <a:cs typeface="Arial"/>
              <a:sym typeface="Arial"/>
            </a:endParaRPr>
          </a:p>
        </p:txBody>
      </p:sp>
      <p:sp>
        <p:nvSpPr>
          <p:cNvPr id="433" name="Google Shape;433;p2"/>
          <p:cNvSpPr txBox="1"/>
          <p:nvPr/>
        </p:nvSpPr>
        <p:spPr>
          <a:xfrm>
            <a:off x="7483214" y="5567950"/>
            <a:ext cx="3708000" cy="954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Current or aspiring agile coaches, scrum masters, product owners, agile managers, and project managers.</a:t>
            </a:r>
            <a:endParaRPr b="0" i="0" sz="14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
        <p:nvSpPr>
          <p:cNvPr id="434" name="Google Shape;434;p2"/>
          <p:cNvSpPr txBox="1"/>
          <p:nvPr/>
        </p:nvSpPr>
        <p:spPr>
          <a:xfrm>
            <a:off x="7035260" y="3297682"/>
            <a:ext cx="4318811" cy="1169551"/>
          </a:xfrm>
          <a:prstGeom prst="rect">
            <a:avLst/>
          </a:prstGeom>
          <a:noFill/>
          <a:ln>
            <a:noFill/>
          </a:ln>
        </p:spPr>
        <p:txBody>
          <a:bodyPr anchorCtr="0" anchor="t" bIns="45700" lIns="91425" spcFirstLastPara="1" rIns="91425" wrap="square" tIns="45700">
            <a:spAutoFit/>
          </a:bodyPr>
          <a:lstStyle/>
          <a:p>
            <a:pPr indent="-285750" lvl="1" marL="7429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The Facilitation Mindset</a:t>
            </a:r>
            <a:endParaRPr b="0" i="0" sz="1400" u="none" cap="none" strike="noStrike">
              <a:solidFill>
                <a:srgbClr val="000000"/>
              </a:solidFill>
              <a:latin typeface="Arial"/>
              <a:ea typeface="Arial"/>
              <a:cs typeface="Arial"/>
              <a:sym typeface="Arial"/>
            </a:endParaRPr>
          </a:p>
          <a:p>
            <a:pPr indent="-285750" lvl="1" marL="7429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Facilitating Collaborative Conversations</a:t>
            </a:r>
            <a:endParaRPr b="0" i="0" sz="1400" u="none" cap="none" strike="noStrike">
              <a:solidFill>
                <a:srgbClr val="000000"/>
              </a:solidFill>
              <a:latin typeface="Arial"/>
              <a:ea typeface="Arial"/>
              <a:cs typeface="Arial"/>
              <a:sym typeface="Arial"/>
            </a:endParaRPr>
          </a:p>
          <a:p>
            <a:pPr indent="-285750" lvl="1" marL="7429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Facilitating Selected Agile Meetings</a:t>
            </a:r>
            <a:endParaRPr b="0" i="0" sz="1400" u="none" cap="none" strike="noStrike">
              <a:solidFill>
                <a:srgbClr val="000000"/>
              </a:solidFill>
              <a:latin typeface="Arial"/>
              <a:ea typeface="Arial"/>
              <a:cs typeface="Arial"/>
              <a:sym typeface="Arial"/>
            </a:endParaRPr>
          </a:p>
          <a:p>
            <a:pPr indent="-285750" lvl="1" marL="7429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Adjusting Facilitation Given Team Maturity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
        <p:nvSpPr>
          <p:cNvPr id="435" name="Google Shape;435;p2"/>
          <p:cNvSpPr txBox="1"/>
          <p:nvPr/>
        </p:nvSpPr>
        <p:spPr>
          <a:xfrm>
            <a:off x="177096" y="3297682"/>
            <a:ext cx="5918904" cy="116955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The Agile Team Facilitation certification is an industry-recognized credential that demonstrates an understanding of group facilitation tools and techniques for effectively designing meetings and workshops that both engage the entire audience and drive towards agreed-upon outcomes. </a:t>
            </a:r>
            <a:endParaRPr b="0" i="0" sz="1400" u="none" cap="none" strike="noStrike">
              <a:solidFill>
                <a:srgbClr val="000000"/>
              </a:solidFill>
              <a:latin typeface="Arial"/>
              <a:ea typeface="Arial"/>
              <a:cs typeface="Arial"/>
              <a:sym typeface="Arial"/>
            </a:endParaRPr>
          </a:p>
        </p:txBody>
      </p:sp>
      <p:pic>
        <p:nvPicPr>
          <p:cNvPr id="436" name="Google Shape;436;p2">
            <a:hlinkClick action="ppaction://hlinksldjump" r:id="rId5"/>
          </p:cNvPr>
          <p:cNvPicPr preferRelativeResize="0"/>
          <p:nvPr/>
        </p:nvPicPr>
        <p:blipFill rotWithShape="1">
          <a:blip r:embed="rId4">
            <a:alphaModFix/>
          </a:blip>
          <a:srcRect b="0" l="0" r="0" t="0"/>
          <a:stretch/>
        </p:blipFill>
        <p:spPr>
          <a:xfrm>
            <a:off x="1916008" y="5319629"/>
            <a:ext cx="1048368" cy="1171461"/>
          </a:xfrm>
          <a:prstGeom prst="rect">
            <a:avLst/>
          </a:prstGeom>
          <a:noFill/>
          <a:ln>
            <a:noFill/>
          </a:ln>
        </p:spPr>
      </p:pic>
      <p:cxnSp>
        <p:nvCxnSpPr>
          <p:cNvPr id="437" name="Google Shape;437;p2"/>
          <p:cNvCxnSpPr/>
          <p:nvPr/>
        </p:nvCxnSpPr>
        <p:spPr>
          <a:xfrm>
            <a:off x="1301921" y="5905359"/>
            <a:ext cx="495600" cy="0"/>
          </a:xfrm>
          <a:prstGeom prst="straightConnector1">
            <a:avLst/>
          </a:prstGeom>
          <a:noFill/>
          <a:ln cap="flat" cmpd="sng" w="19050">
            <a:solidFill>
              <a:srgbClr val="757070"/>
            </a:solidFill>
            <a:prstDash val="solid"/>
            <a:miter lim="800000"/>
            <a:headEnd len="sm" w="sm" type="none"/>
            <a:tailEnd len="sm" w="sm" type="none"/>
          </a:ln>
        </p:spPr>
      </p:cxnSp>
      <p:cxnSp>
        <p:nvCxnSpPr>
          <p:cNvPr id="438" name="Google Shape;438;p2"/>
          <p:cNvCxnSpPr/>
          <p:nvPr/>
        </p:nvCxnSpPr>
        <p:spPr>
          <a:xfrm>
            <a:off x="3061863" y="5905359"/>
            <a:ext cx="495600" cy="0"/>
          </a:xfrm>
          <a:prstGeom prst="straightConnector1">
            <a:avLst/>
          </a:prstGeom>
          <a:noFill/>
          <a:ln cap="flat" cmpd="sng" w="19050">
            <a:solidFill>
              <a:srgbClr val="757070"/>
            </a:solidFill>
            <a:prstDash val="solid"/>
            <a:miter lim="800000"/>
            <a:headEnd len="sm" w="sm" type="none"/>
            <a:tailEnd len="sm" w="sm" type="none"/>
          </a:ln>
        </p:spPr>
      </p:cxnSp>
      <p:pic>
        <p:nvPicPr>
          <p:cNvPr id="439" name="Google Shape;439;p2">
            <a:hlinkClick action="ppaction://hlinksldjump" r:id="rId6"/>
          </p:cNvPr>
          <p:cNvPicPr preferRelativeResize="0"/>
          <p:nvPr/>
        </p:nvPicPr>
        <p:blipFill rotWithShape="1">
          <a:blip r:embed="rId7">
            <a:alphaModFix/>
          </a:blip>
          <a:srcRect b="0" l="0" r="0" t="0"/>
          <a:stretch/>
        </p:blipFill>
        <p:spPr>
          <a:xfrm>
            <a:off x="5393880" y="5322009"/>
            <a:ext cx="1107472" cy="1168570"/>
          </a:xfrm>
          <a:prstGeom prst="rect">
            <a:avLst/>
          </a:prstGeom>
          <a:noFill/>
          <a:ln>
            <a:noFill/>
          </a:ln>
        </p:spPr>
      </p:pic>
      <p:cxnSp>
        <p:nvCxnSpPr>
          <p:cNvPr id="440" name="Google Shape;440;p2"/>
          <p:cNvCxnSpPr/>
          <p:nvPr/>
        </p:nvCxnSpPr>
        <p:spPr>
          <a:xfrm>
            <a:off x="4800838" y="5905346"/>
            <a:ext cx="495600" cy="0"/>
          </a:xfrm>
          <a:prstGeom prst="straightConnector1">
            <a:avLst/>
          </a:prstGeom>
          <a:noFill/>
          <a:ln cap="flat" cmpd="sng" w="19050">
            <a:solidFill>
              <a:srgbClr val="757070"/>
            </a:solidFill>
            <a:prstDash val="solid"/>
            <a:miter lim="800000"/>
            <a:headEnd len="sm" w="sm" type="none"/>
            <a:tailEnd len="sm" w="sm" type="none"/>
          </a:ln>
        </p:spPr>
      </p:cxnSp>
      <p:pic>
        <p:nvPicPr>
          <p:cNvPr id="441" name="Google Shape;441;p2">
            <a:hlinkClick action="ppaction://hlinksldjump" r:id="rId8"/>
          </p:cNvPr>
          <p:cNvPicPr preferRelativeResize="0"/>
          <p:nvPr/>
        </p:nvPicPr>
        <p:blipFill rotWithShape="1">
          <a:blip r:embed="rId9">
            <a:alphaModFix/>
          </a:blip>
          <a:srcRect b="0" l="0" r="0" t="0"/>
          <a:stretch/>
        </p:blipFill>
        <p:spPr>
          <a:xfrm>
            <a:off x="177111" y="5319629"/>
            <a:ext cx="1048368" cy="1171461"/>
          </a:xfrm>
          <a:prstGeom prst="rect">
            <a:avLst/>
          </a:prstGeom>
          <a:noFill/>
          <a:ln>
            <a:noFill/>
          </a:ln>
        </p:spPr>
      </p:pic>
      <p:pic>
        <p:nvPicPr>
          <p:cNvPr id="442" name="Google Shape;442;p2">
            <a:hlinkClick action="ppaction://hlinksldjump" r:id="rId10"/>
          </p:cNvPr>
          <p:cNvPicPr preferRelativeResize="0"/>
          <p:nvPr/>
        </p:nvPicPr>
        <p:blipFill rotWithShape="1">
          <a:blip r:embed="rId11">
            <a:alphaModFix/>
          </a:blip>
          <a:srcRect b="0" l="0" r="0" t="0"/>
          <a:stretch/>
        </p:blipFill>
        <p:spPr>
          <a:xfrm>
            <a:off x="3654983" y="5319616"/>
            <a:ext cx="1048368" cy="1171461"/>
          </a:xfrm>
          <a:prstGeom prst="rect">
            <a:avLst/>
          </a:prstGeom>
          <a:noFill/>
          <a:ln>
            <a:noFill/>
          </a:ln>
        </p:spPr>
      </p:pic>
      <p:sp>
        <p:nvSpPr>
          <p:cNvPr id="443" name="Google Shape;443;p2"/>
          <p:cNvSpPr txBox="1"/>
          <p:nvPr/>
        </p:nvSpPr>
        <p:spPr>
          <a:xfrm>
            <a:off x="177109" y="4899900"/>
            <a:ext cx="63537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PART OF THE </a:t>
            </a:r>
            <a:r>
              <a:rPr b="1" i="0" lang="en-US" sz="1600" u="none" cap="none" strike="noStrike">
                <a:solidFill>
                  <a:schemeClr val="dk1"/>
                </a:solidFill>
                <a:latin typeface="Roboto"/>
                <a:ea typeface="Roboto"/>
                <a:cs typeface="Roboto"/>
                <a:sym typeface="Roboto"/>
                <a:extLst>
                  <a:ext uri="http://customooxmlschemas.google.com/">
                    <go:slidesCustomData xmlns:go="http://customooxmlschemas.google.com/" textRoundtripDataId="0"/>
                  </a:ext>
                </a:extLst>
              </a:rPr>
              <a:t>AGILE</a:t>
            </a:r>
            <a:r>
              <a:rPr b="1" i="0" lang="en-US" sz="1600" u="none" cap="none" strike="noStrike">
                <a:solidFill>
                  <a:schemeClr val="dk1"/>
                </a:solidFill>
                <a:latin typeface="Roboto"/>
                <a:ea typeface="Roboto"/>
                <a:cs typeface="Roboto"/>
                <a:sym typeface="Roboto"/>
              </a:rPr>
              <a:t> TEAM COACHING TRACK</a:t>
            </a:r>
            <a:endParaRPr b="0" i="0" sz="1400" u="none" cap="none" strike="noStrike">
              <a:solidFill>
                <a:srgbClr val="000000"/>
              </a:solidFill>
              <a:latin typeface="Arial"/>
              <a:ea typeface="Arial"/>
              <a:cs typeface="Arial"/>
              <a:sym typeface="Arial"/>
            </a:endParaRPr>
          </a:p>
        </p:txBody>
      </p:sp>
      <p:sp>
        <p:nvSpPr>
          <p:cNvPr id="444" name="Google Shape;444;p2"/>
          <p:cNvSpPr txBox="1"/>
          <p:nvPr/>
        </p:nvSpPr>
        <p:spPr>
          <a:xfrm>
            <a:off x="7442749" y="5130447"/>
            <a:ext cx="32481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DESIGNED FOR</a:t>
            </a:r>
            <a:endParaRPr b="0" i="0" sz="1400" u="none" cap="none" strike="noStrike">
              <a:solidFill>
                <a:srgbClr val="000000"/>
              </a:solidFill>
              <a:latin typeface="Arial"/>
              <a:ea typeface="Arial"/>
              <a:cs typeface="Arial"/>
              <a:sym typeface="Arial"/>
            </a:endParaRPr>
          </a:p>
        </p:txBody>
      </p:sp>
      <p:sp>
        <p:nvSpPr>
          <p:cNvPr id="445" name="Google Shape;445;p2"/>
          <p:cNvSpPr txBox="1"/>
          <p:nvPr/>
        </p:nvSpPr>
        <p:spPr>
          <a:xfrm>
            <a:off x="177100" y="6457800"/>
            <a:ext cx="3441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u="sng">
                <a:solidFill>
                  <a:schemeClr val="hlink"/>
                </a:solidFill>
                <a:latin typeface="Roboto"/>
                <a:ea typeface="Roboto"/>
                <a:cs typeface="Roboto"/>
                <a:sym typeface="Roboto"/>
                <a:hlinkClick action="ppaction://hlinksldjump" r:id="rId12"/>
              </a:rPr>
              <a:t>Go Back to Learning Programs</a:t>
            </a:r>
            <a:endParaRPr b="1">
              <a:latin typeface="Roboto"/>
              <a:ea typeface="Roboto"/>
              <a:cs typeface="Roboto"/>
              <a:sym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449" name="Shape 449"/>
        <p:cNvGrpSpPr/>
        <p:nvPr/>
      </p:nvGrpSpPr>
      <p:grpSpPr>
        <a:xfrm>
          <a:off x="0" y="0"/>
          <a:ext cx="0" cy="0"/>
          <a:chOff x="0" y="0"/>
          <a:chExt cx="0" cy="0"/>
        </a:xfrm>
      </p:grpSpPr>
      <p:pic>
        <p:nvPicPr>
          <p:cNvPr id="450" name="Google Shape;450;p1"/>
          <p:cNvPicPr preferRelativeResize="0"/>
          <p:nvPr/>
        </p:nvPicPr>
        <p:blipFill rotWithShape="1">
          <a:blip r:embed="rId3">
            <a:alphaModFix/>
          </a:blip>
          <a:srcRect b="22738" l="0" r="19008" t="25921"/>
          <a:stretch/>
        </p:blipFill>
        <p:spPr>
          <a:xfrm>
            <a:off x="6046825" y="0"/>
            <a:ext cx="6159474" cy="6857999"/>
          </a:xfrm>
          <a:prstGeom prst="rect">
            <a:avLst/>
          </a:prstGeom>
          <a:noFill/>
          <a:ln>
            <a:noFill/>
          </a:ln>
        </p:spPr>
      </p:pic>
      <p:sp>
        <p:nvSpPr>
          <p:cNvPr id="451" name="Google Shape;451;p1"/>
          <p:cNvSpPr txBox="1"/>
          <p:nvPr/>
        </p:nvSpPr>
        <p:spPr>
          <a:xfrm>
            <a:off x="2823633" y="1016001"/>
            <a:ext cx="6544734"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Roboto"/>
                <a:ea typeface="Roboto"/>
                <a:cs typeface="Roboto"/>
                <a:sym typeface="Roboto"/>
                <a:extLst>
                  <a:ext uri="http://customooxmlschemas.google.com/">
                    <go:slidesCustomData xmlns:go="http://customooxmlschemas.google.com/" textRoundtripDataId="1"/>
                  </a:ext>
                </a:extLst>
              </a:rPr>
              <a:t>Agile Coaching</a:t>
            </a:r>
            <a:endParaRPr b="0" i="0" sz="1400" u="none" cap="none" strike="noStrike">
              <a:solidFill>
                <a:srgbClr val="000000"/>
              </a:solidFill>
              <a:latin typeface="Arial"/>
              <a:ea typeface="Arial"/>
              <a:cs typeface="Arial"/>
              <a:sym typeface="Arial"/>
            </a:endParaRPr>
          </a:p>
        </p:txBody>
      </p:sp>
      <p:pic>
        <p:nvPicPr>
          <p:cNvPr id="452" name="Google Shape;452;p1"/>
          <p:cNvPicPr preferRelativeResize="0"/>
          <p:nvPr/>
        </p:nvPicPr>
        <p:blipFill rotWithShape="1">
          <a:blip r:embed="rId4">
            <a:alphaModFix/>
          </a:blip>
          <a:srcRect b="0" l="0" r="0" t="0"/>
          <a:stretch/>
        </p:blipFill>
        <p:spPr>
          <a:xfrm>
            <a:off x="538105" y="187612"/>
            <a:ext cx="2116193" cy="2364663"/>
          </a:xfrm>
          <a:prstGeom prst="rect">
            <a:avLst/>
          </a:prstGeom>
          <a:noFill/>
          <a:ln>
            <a:noFill/>
          </a:ln>
        </p:spPr>
      </p:pic>
      <p:sp>
        <p:nvSpPr>
          <p:cNvPr id="453" name="Google Shape;453;p1"/>
          <p:cNvSpPr txBox="1"/>
          <p:nvPr/>
        </p:nvSpPr>
        <p:spPr>
          <a:xfrm>
            <a:off x="177096" y="2924202"/>
            <a:ext cx="289855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ABOUT THIS CERTIFICATION</a:t>
            </a:r>
            <a:endParaRPr b="0" i="0" sz="1400" u="none" cap="none" strike="noStrike">
              <a:solidFill>
                <a:srgbClr val="000000"/>
              </a:solidFill>
              <a:latin typeface="Arial"/>
              <a:ea typeface="Arial"/>
              <a:cs typeface="Arial"/>
              <a:sym typeface="Arial"/>
            </a:endParaRPr>
          </a:p>
        </p:txBody>
      </p:sp>
      <p:sp>
        <p:nvSpPr>
          <p:cNvPr id="454" name="Google Shape;454;p1"/>
          <p:cNvSpPr txBox="1"/>
          <p:nvPr/>
        </p:nvSpPr>
        <p:spPr>
          <a:xfrm>
            <a:off x="7442749" y="2924202"/>
            <a:ext cx="3376245"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FEATURED LEARNING OUTCOMES</a:t>
            </a:r>
            <a:endParaRPr b="0" i="0" sz="1400" u="none" cap="none" strike="noStrike">
              <a:solidFill>
                <a:srgbClr val="000000"/>
              </a:solidFill>
              <a:latin typeface="Arial"/>
              <a:ea typeface="Arial"/>
              <a:cs typeface="Arial"/>
              <a:sym typeface="Arial"/>
            </a:endParaRPr>
          </a:p>
        </p:txBody>
      </p:sp>
      <p:sp>
        <p:nvSpPr>
          <p:cNvPr id="455" name="Google Shape;455;p1"/>
          <p:cNvSpPr txBox="1"/>
          <p:nvPr/>
        </p:nvSpPr>
        <p:spPr>
          <a:xfrm>
            <a:off x="177109" y="4899900"/>
            <a:ext cx="63537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PART OF THE </a:t>
            </a:r>
            <a:r>
              <a:rPr b="1" i="0" lang="en-US" sz="1600" u="none" cap="none" strike="noStrike">
                <a:solidFill>
                  <a:schemeClr val="dk1"/>
                </a:solidFill>
                <a:latin typeface="Roboto"/>
                <a:ea typeface="Roboto"/>
                <a:cs typeface="Roboto"/>
                <a:sym typeface="Roboto"/>
                <a:extLst>
                  <a:ext uri="http://customooxmlschemas.google.com/">
                    <go:slidesCustomData xmlns:go="http://customooxmlschemas.google.com/" textRoundtripDataId="2"/>
                  </a:ext>
                </a:extLst>
              </a:rPr>
              <a:t>AGILE</a:t>
            </a:r>
            <a:r>
              <a:rPr b="1" i="0" lang="en-US" sz="1600" u="none" cap="none" strike="noStrike">
                <a:solidFill>
                  <a:schemeClr val="dk1"/>
                </a:solidFill>
                <a:latin typeface="Roboto"/>
                <a:ea typeface="Roboto"/>
                <a:cs typeface="Roboto"/>
                <a:sym typeface="Roboto"/>
              </a:rPr>
              <a:t> TEAM COACHING TRACK</a:t>
            </a:r>
            <a:endParaRPr b="0" i="0" sz="1400" u="none" cap="none" strike="noStrike">
              <a:solidFill>
                <a:srgbClr val="000000"/>
              </a:solidFill>
              <a:latin typeface="Arial"/>
              <a:ea typeface="Arial"/>
              <a:cs typeface="Arial"/>
              <a:sym typeface="Arial"/>
            </a:endParaRPr>
          </a:p>
        </p:txBody>
      </p:sp>
      <p:sp>
        <p:nvSpPr>
          <p:cNvPr id="456" name="Google Shape;456;p1"/>
          <p:cNvSpPr txBox="1"/>
          <p:nvPr/>
        </p:nvSpPr>
        <p:spPr>
          <a:xfrm>
            <a:off x="7483214" y="3294546"/>
            <a:ext cx="4051109" cy="1384995"/>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Conducting the Coaching Conversation</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Contrasting Mentoring with Coaching</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Helping Team Members Experience the Agile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      Mindset Shifts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Leadership Engagement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
        <p:nvSpPr>
          <p:cNvPr id="457" name="Google Shape;457;p1"/>
          <p:cNvSpPr txBox="1"/>
          <p:nvPr/>
        </p:nvSpPr>
        <p:spPr>
          <a:xfrm>
            <a:off x="180675" y="3289337"/>
            <a:ext cx="5918904"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Designed by key thought leaders who defined the discipline of agile coaching, the Agile Coaching certification verifies an understanding of the tools, skills, and techniques needed to coach agile teams. </a:t>
            </a:r>
            <a:endParaRPr b="0" i="0" sz="1400" u="none" cap="none" strike="noStrike">
              <a:solidFill>
                <a:srgbClr val="000000"/>
              </a:solidFill>
              <a:latin typeface="Arial"/>
              <a:ea typeface="Arial"/>
              <a:cs typeface="Arial"/>
              <a:sym typeface="Arial"/>
            </a:endParaRPr>
          </a:p>
        </p:txBody>
      </p:sp>
      <p:pic>
        <p:nvPicPr>
          <p:cNvPr id="458" name="Google Shape;458;p1">
            <a:hlinkClick action="ppaction://hlinksldjump" r:id="rId5"/>
          </p:cNvPr>
          <p:cNvPicPr preferRelativeResize="0"/>
          <p:nvPr/>
        </p:nvPicPr>
        <p:blipFill rotWithShape="1">
          <a:blip r:embed="rId6">
            <a:alphaModFix/>
          </a:blip>
          <a:srcRect b="0" l="0" r="0" t="0"/>
          <a:stretch/>
        </p:blipFill>
        <p:spPr>
          <a:xfrm>
            <a:off x="1916008" y="5319629"/>
            <a:ext cx="1048368" cy="1171461"/>
          </a:xfrm>
          <a:prstGeom prst="rect">
            <a:avLst/>
          </a:prstGeom>
          <a:noFill/>
          <a:ln>
            <a:noFill/>
          </a:ln>
        </p:spPr>
      </p:pic>
      <p:cxnSp>
        <p:nvCxnSpPr>
          <p:cNvPr id="459" name="Google Shape;459;p1"/>
          <p:cNvCxnSpPr/>
          <p:nvPr/>
        </p:nvCxnSpPr>
        <p:spPr>
          <a:xfrm>
            <a:off x="1301921" y="5905359"/>
            <a:ext cx="495600" cy="0"/>
          </a:xfrm>
          <a:prstGeom prst="straightConnector1">
            <a:avLst/>
          </a:prstGeom>
          <a:noFill/>
          <a:ln cap="flat" cmpd="sng" w="19050">
            <a:solidFill>
              <a:srgbClr val="757070"/>
            </a:solidFill>
            <a:prstDash val="solid"/>
            <a:miter lim="800000"/>
            <a:headEnd len="sm" w="sm" type="none"/>
            <a:tailEnd len="sm" w="sm" type="none"/>
          </a:ln>
        </p:spPr>
      </p:cxnSp>
      <p:cxnSp>
        <p:nvCxnSpPr>
          <p:cNvPr id="460" name="Google Shape;460;p1"/>
          <p:cNvCxnSpPr/>
          <p:nvPr/>
        </p:nvCxnSpPr>
        <p:spPr>
          <a:xfrm>
            <a:off x="3061863" y="5905359"/>
            <a:ext cx="495600" cy="0"/>
          </a:xfrm>
          <a:prstGeom prst="straightConnector1">
            <a:avLst/>
          </a:prstGeom>
          <a:noFill/>
          <a:ln cap="flat" cmpd="sng" w="19050">
            <a:solidFill>
              <a:srgbClr val="757070"/>
            </a:solidFill>
            <a:prstDash val="solid"/>
            <a:miter lim="800000"/>
            <a:headEnd len="sm" w="sm" type="none"/>
            <a:tailEnd len="sm" w="sm" type="none"/>
          </a:ln>
        </p:spPr>
      </p:cxnSp>
      <p:pic>
        <p:nvPicPr>
          <p:cNvPr id="461" name="Google Shape;461;p1">
            <a:hlinkClick action="ppaction://hlinksldjump" r:id="rId7"/>
          </p:cNvPr>
          <p:cNvPicPr preferRelativeResize="0"/>
          <p:nvPr/>
        </p:nvPicPr>
        <p:blipFill rotWithShape="1">
          <a:blip r:embed="rId8">
            <a:alphaModFix/>
          </a:blip>
          <a:srcRect b="0" l="0" r="0" t="0"/>
          <a:stretch/>
        </p:blipFill>
        <p:spPr>
          <a:xfrm>
            <a:off x="5393880" y="5322009"/>
            <a:ext cx="1107472" cy="1168570"/>
          </a:xfrm>
          <a:prstGeom prst="rect">
            <a:avLst/>
          </a:prstGeom>
          <a:noFill/>
          <a:ln>
            <a:noFill/>
          </a:ln>
        </p:spPr>
      </p:pic>
      <p:cxnSp>
        <p:nvCxnSpPr>
          <p:cNvPr id="462" name="Google Shape;462;p1"/>
          <p:cNvCxnSpPr/>
          <p:nvPr/>
        </p:nvCxnSpPr>
        <p:spPr>
          <a:xfrm>
            <a:off x="4800838" y="5905346"/>
            <a:ext cx="495600" cy="0"/>
          </a:xfrm>
          <a:prstGeom prst="straightConnector1">
            <a:avLst/>
          </a:prstGeom>
          <a:noFill/>
          <a:ln cap="flat" cmpd="sng" w="19050">
            <a:solidFill>
              <a:srgbClr val="757070"/>
            </a:solidFill>
            <a:prstDash val="solid"/>
            <a:miter lim="800000"/>
            <a:headEnd len="sm" w="sm" type="none"/>
            <a:tailEnd len="sm" w="sm" type="none"/>
          </a:ln>
        </p:spPr>
      </p:cxnSp>
      <p:pic>
        <p:nvPicPr>
          <p:cNvPr id="463" name="Google Shape;463;p1">
            <a:hlinkClick action="ppaction://hlinksldjump" r:id="rId9"/>
          </p:cNvPr>
          <p:cNvPicPr preferRelativeResize="0"/>
          <p:nvPr/>
        </p:nvPicPr>
        <p:blipFill rotWithShape="1">
          <a:blip r:embed="rId10">
            <a:alphaModFix/>
          </a:blip>
          <a:srcRect b="0" l="0" r="0" t="0"/>
          <a:stretch/>
        </p:blipFill>
        <p:spPr>
          <a:xfrm>
            <a:off x="177111" y="5319629"/>
            <a:ext cx="1048368" cy="1171461"/>
          </a:xfrm>
          <a:prstGeom prst="rect">
            <a:avLst/>
          </a:prstGeom>
          <a:noFill/>
          <a:ln>
            <a:noFill/>
          </a:ln>
        </p:spPr>
      </p:pic>
      <p:pic>
        <p:nvPicPr>
          <p:cNvPr id="464" name="Google Shape;464;p1">
            <a:hlinkClick action="ppaction://hlinksldjump" r:id="rId11"/>
          </p:cNvPr>
          <p:cNvPicPr preferRelativeResize="0"/>
          <p:nvPr/>
        </p:nvPicPr>
        <p:blipFill rotWithShape="1">
          <a:blip r:embed="rId4">
            <a:alphaModFix/>
          </a:blip>
          <a:srcRect b="0" l="0" r="0" t="0"/>
          <a:stretch/>
        </p:blipFill>
        <p:spPr>
          <a:xfrm>
            <a:off x="3654983" y="5319616"/>
            <a:ext cx="1048368" cy="1171461"/>
          </a:xfrm>
          <a:prstGeom prst="rect">
            <a:avLst/>
          </a:prstGeom>
          <a:noFill/>
          <a:ln>
            <a:noFill/>
          </a:ln>
        </p:spPr>
      </p:pic>
      <p:sp>
        <p:nvSpPr>
          <p:cNvPr id="465" name="Google Shape;465;p1"/>
          <p:cNvSpPr txBox="1"/>
          <p:nvPr/>
        </p:nvSpPr>
        <p:spPr>
          <a:xfrm>
            <a:off x="7483214" y="5567950"/>
            <a:ext cx="3708000" cy="954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Current or aspiring agile coaches, scrum masters, product owners, agile managers, and project managers.</a:t>
            </a:r>
            <a:endParaRPr b="0" i="0" sz="14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
        <p:nvSpPr>
          <p:cNvPr id="466" name="Google Shape;466;p1"/>
          <p:cNvSpPr txBox="1"/>
          <p:nvPr/>
        </p:nvSpPr>
        <p:spPr>
          <a:xfrm>
            <a:off x="7442749" y="5130447"/>
            <a:ext cx="32481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DESIGNED FOR</a:t>
            </a:r>
            <a:endParaRPr b="0" i="0" sz="1400" u="none" cap="none" strike="noStrike">
              <a:solidFill>
                <a:srgbClr val="000000"/>
              </a:solidFill>
              <a:latin typeface="Arial"/>
              <a:ea typeface="Arial"/>
              <a:cs typeface="Arial"/>
              <a:sym typeface="Arial"/>
            </a:endParaRPr>
          </a:p>
        </p:txBody>
      </p:sp>
      <p:sp>
        <p:nvSpPr>
          <p:cNvPr id="467" name="Google Shape;467;p1"/>
          <p:cNvSpPr txBox="1"/>
          <p:nvPr/>
        </p:nvSpPr>
        <p:spPr>
          <a:xfrm>
            <a:off x="177100" y="6457800"/>
            <a:ext cx="3441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u="sng">
                <a:solidFill>
                  <a:schemeClr val="hlink"/>
                </a:solidFill>
                <a:latin typeface="Roboto"/>
                <a:ea typeface="Roboto"/>
                <a:cs typeface="Roboto"/>
                <a:sym typeface="Roboto"/>
                <a:hlinkClick action="ppaction://hlinksldjump" r:id="rId12"/>
              </a:rPr>
              <a:t>Go Back to Learning Programs</a:t>
            </a:r>
            <a:endParaRPr b="1">
              <a:latin typeface="Roboto"/>
              <a:ea typeface="Roboto"/>
              <a:cs typeface="Roboto"/>
              <a:sym typeface="Robo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471" name="Shape 471"/>
        <p:cNvGrpSpPr/>
        <p:nvPr/>
      </p:nvGrpSpPr>
      <p:grpSpPr>
        <a:xfrm>
          <a:off x="0" y="0"/>
          <a:ext cx="0" cy="0"/>
          <a:chOff x="0" y="0"/>
          <a:chExt cx="0" cy="0"/>
        </a:xfrm>
      </p:grpSpPr>
      <p:pic>
        <p:nvPicPr>
          <p:cNvPr id="472" name="Google Shape;472;g11b180a8e7a_0_34"/>
          <p:cNvPicPr preferRelativeResize="0"/>
          <p:nvPr/>
        </p:nvPicPr>
        <p:blipFill rotWithShape="1">
          <a:blip r:embed="rId3">
            <a:alphaModFix/>
          </a:blip>
          <a:srcRect b="22738" l="0" r="19008" t="25921"/>
          <a:stretch/>
        </p:blipFill>
        <p:spPr>
          <a:xfrm>
            <a:off x="6046825" y="0"/>
            <a:ext cx="6159474" cy="6857999"/>
          </a:xfrm>
          <a:prstGeom prst="rect">
            <a:avLst/>
          </a:prstGeom>
          <a:noFill/>
          <a:ln>
            <a:noFill/>
          </a:ln>
        </p:spPr>
      </p:pic>
      <p:sp>
        <p:nvSpPr>
          <p:cNvPr id="473" name="Google Shape;473;g11b180a8e7a_0_34"/>
          <p:cNvSpPr txBox="1"/>
          <p:nvPr/>
        </p:nvSpPr>
        <p:spPr>
          <a:xfrm>
            <a:off x="2823633" y="1016001"/>
            <a:ext cx="6544800" cy="708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lang="en-US" sz="4000">
                <a:solidFill>
                  <a:schemeClr val="dk1"/>
                </a:solidFill>
                <a:latin typeface="Roboto"/>
                <a:ea typeface="Roboto"/>
                <a:cs typeface="Roboto"/>
                <a:sym typeface="Roboto"/>
              </a:rPr>
              <a:t>Expert in Agile Coaching</a:t>
            </a:r>
            <a:endParaRPr b="0" i="0" sz="1400" u="none" cap="none" strike="noStrike">
              <a:solidFill>
                <a:srgbClr val="000000"/>
              </a:solidFill>
              <a:latin typeface="Arial"/>
              <a:ea typeface="Arial"/>
              <a:cs typeface="Arial"/>
              <a:sym typeface="Arial"/>
            </a:endParaRPr>
          </a:p>
        </p:txBody>
      </p:sp>
      <p:pic>
        <p:nvPicPr>
          <p:cNvPr id="474" name="Google Shape;474;g11b180a8e7a_0_34"/>
          <p:cNvPicPr preferRelativeResize="0"/>
          <p:nvPr/>
        </p:nvPicPr>
        <p:blipFill rotWithShape="1">
          <a:blip r:embed="rId4">
            <a:alphaModFix/>
          </a:blip>
          <a:srcRect b="0" l="2785" r="2785" t="0"/>
          <a:stretch/>
        </p:blipFill>
        <p:spPr>
          <a:xfrm>
            <a:off x="538105" y="187612"/>
            <a:ext cx="2116193" cy="2364665"/>
          </a:xfrm>
          <a:prstGeom prst="rect">
            <a:avLst/>
          </a:prstGeom>
          <a:noFill/>
          <a:ln>
            <a:noFill/>
          </a:ln>
        </p:spPr>
      </p:pic>
      <p:sp>
        <p:nvSpPr>
          <p:cNvPr id="475" name="Google Shape;475;g11b180a8e7a_0_34"/>
          <p:cNvSpPr txBox="1"/>
          <p:nvPr/>
        </p:nvSpPr>
        <p:spPr>
          <a:xfrm>
            <a:off x="177096" y="2924202"/>
            <a:ext cx="28986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ABOUT THIS CERTIFICATION</a:t>
            </a:r>
            <a:endParaRPr b="0" i="0" sz="1400" u="none" cap="none" strike="noStrike">
              <a:solidFill>
                <a:srgbClr val="000000"/>
              </a:solidFill>
              <a:latin typeface="Arial"/>
              <a:ea typeface="Arial"/>
              <a:cs typeface="Arial"/>
              <a:sym typeface="Arial"/>
            </a:endParaRPr>
          </a:p>
        </p:txBody>
      </p:sp>
      <p:sp>
        <p:nvSpPr>
          <p:cNvPr id="476" name="Google Shape;476;g11b180a8e7a_0_34"/>
          <p:cNvSpPr txBox="1"/>
          <p:nvPr/>
        </p:nvSpPr>
        <p:spPr>
          <a:xfrm>
            <a:off x="7442749" y="2924202"/>
            <a:ext cx="33762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lang="en-US" sz="1600">
                <a:solidFill>
                  <a:schemeClr val="dk1"/>
                </a:solidFill>
                <a:latin typeface="Roboto"/>
                <a:ea typeface="Roboto"/>
                <a:cs typeface="Roboto"/>
                <a:sym typeface="Roboto"/>
              </a:rPr>
              <a:t>FEATURED COMPETENCIES</a:t>
            </a:r>
            <a:endParaRPr b="1" sz="1600">
              <a:solidFill>
                <a:schemeClr val="dk1"/>
              </a:solidFill>
              <a:latin typeface="Roboto"/>
              <a:ea typeface="Roboto"/>
              <a:cs typeface="Roboto"/>
              <a:sym typeface="Roboto"/>
            </a:endParaRPr>
          </a:p>
        </p:txBody>
      </p:sp>
      <p:sp>
        <p:nvSpPr>
          <p:cNvPr id="477" name="Google Shape;477;g11b180a8e7a_0_34"/>
          <p:cNvSpPr txBox="1"/>
          <p:nvPr/>
        </p:nvSpPr>
        <p:spPr>
          <a:xfrm>
            <a:off x="177109" y="4899900"/>
            <a:ext cx="63537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PART OF THE </a:t>
            </a:r>
            <a:r>
              <a:rPr b="1" i="0" lang="en-US" sz="1600" u="none" cap="none" strike="noStrike">
                <a:solidFill>
                  <a:schemeClr val="dk1"/>
                </a:solidFill>
                <a:latin typeface="Roboto"/>
                <a:ea typeface="Roboto"/>
                <a:cs typeface="Roboto"/>
                <a:sym typeface="Roboto"/>
                <a:extLst>
                  <a:ext uri="http://customooxmlschemas.google.com/">
                    <go:slidesCustomData xmlns:go="http://customooxmlschemas.google.com/" textRoundtripDataId="3"/>
                  </a:ext>
                </a:extLst>
              </a:rPr>
              <a:t>AGILE</a:t>
            </a:r>
            <a:r>
              <a:rPr b="1" i="0" lang="en-US" sz="1600" u="none" cap="none" strike="noStrike">
                <a:solidFill>
                  <a:schemeClr val="dk1"/>
                </a:solidFill>
                <a:latin typeface="Roboto"/>
                <a:ea typeface="Roboto"/>
                <a:cs typeface="Roboto"/>
                <a:sym typeface="Roboto"/>
              </a:rPr>
              <a:t> TEAM COACHING TRACK</a:t>
            </a:r>
            <a:endParaRPr b="0" i="0" sz="1400" u="none" cap="none" strike="noStrike">
              <a:solidFill>
                <a:srgbClr val="000000"/>
              </a:solidFill>
              <a:latin typeface="Arial"/>
              <a:ea typeface="Arial"/>
              <a:cs typeface="Arial"/>
              <a:sym typeface="Arial"/>
            </a:endParaRPr>
          </a:p>
        </p:txBody>
      </p:sp>
      <p:sp>
        <p:nvSpPr>
          <p:cNvPr id="478" name="Google Shape;478;g11b180a8e7a_0_34"/>
          <p:cNvSpPr txBox="1"/>
          <p:nvPr/>
        </p:nvSpPr>
        <p:spPr>
          <a:xfrm>
            <a:off x="7483226" y="3294550"/>
            <a:ext cx="4542900" cy="20319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1400"/>
              <a:buFont typeface="Arial"/>
              <a:buChar char="•"/>
            </a:pPr>
            <a:r>
              <a:rPr lang="en-US">
                <a:solidFill>
                  <a:schemeClr val="dk1"/>
                </a:solidFill>
                <a:latin typeface="Roboto"/>
                <a:ea typeface="Roboto"/>
                <a:cs typeface="Roboto"/>
                <a:sym typeface="Roboto"/>
              </a:rPr>
              <a:t>Uses Agile Subject Matter Expertise to Adapt Agile Practices Being Facilitated</a:t>
            </a:r>
            <a:endParaRPr>
              <a:solidFill>
                <a:schemeClr val="dk1"/>
              </a:solidFill>
              <a:latin typeface="Roboto"/>
              <a:ea typeface="Roboto"/>
              <a:cs typeface="Roboto"/>
              <a:sym typeface="Roboto"/>
            </a:endParaRPr>
          </a:p>
          <a:p>
            <a:pPr indent="-285750" lvl="0" marL="285750" marR="0" rtl="0" algn="l">
              <a:lnSpc>
                <a:spcPct val="100000"/>
              </a:lnSpc>
              <a:spcBef>
                <a:spcPts val="0"/>
              </a:spcBef>
              <a:spcAft>
                <a:spcPts val="0"/>
              </a:spcAft>
              <a:buClr>
                <a:schemeClr val="dk1"/>
              </a:buClr>
              <a:buSzPts val="1400"/>
              <a:buFont typeface="Arial"/>
              <a:buChar char="•"/>
            </a:pPr>
            <a:r>
              <a:rPr lang="en-US">
                <a:solidFill>
                  <a:schemeClr val="dk1"/>
                </a:solidFill>
                <a:latin typeface="Roboto"/>
                <a:ea typeface="Roboto"/>
                <a:cs typeface="Roboto"/>
                <a:sym typeface="Roboto"/>
              </a:rPr>
              <a:t>Holds Space for an Agile team to Deepen its Learning and Reach Desired Outcomes</a:t>
            </a:r>
            <a:endParaRPr>
              <a:solidFill>
                <a:schemeClr val="dk1"/>
              </a:solidFill>
              <a:latin typeface="Roboto"/>
              <a:ea typeface="Roboto"/>
              <a:cs typeface="Roboto"/>
              <a:sym typeface="Roboto"/>
            </a:endParaRPr>
          </a:p>
          <a:p>
            <a:pPr indent="-285750" lvl="0" marL="285750" marR="0" rtl="0" algn="l">
              <a:lnSpc>
                <a:spcPct val="100000"/>
              </a:lnSpc>
              <a:spcBef>
                <a:spcPts val="0"/>
              </a:spcBef>
              <a:spcAft>
                <a:spcPts val="0"/>
              </a:spcAft>
              <a:buClr>
                <a:schemeClr val="dk1"/>
              </a:buClr>
              <a:buSzPts val="1400"/>
              <a:buFont typeface="Arial"/>
              <a:buChar char="•"/>
            </a:pPr>
            <a:r>
              <a:rPr lang="en-US">
                <a:solidFill>
                  <a:schemeClr val="dk1"/>
                </a:solidFill>
                <a:latin typeface="Roboto"/>
                <a:ea typeface="Roboto"/>
                <a:cs typeface="Roboto"/>
                <a:sym typeface="Roboto"/>
              </a:rPr>
              <a:t>Develops Teams While Effectively Dealing with Complex Situations</a:t>
            </a:r>
            <a:endParaRPr>
              <a:solidFill>
                <a:schemeClr val="dk1"/>
              </a:solidFill>
              <a:latin typeface="Roboto"/>
              <a:ea typeface="Roboto"/>
              <a:cs typeface="Roboto"/>
              <a:sym typeface="Roboto"/>
            </a:endParaRPr>
          </a:p>
          <a:p>
            <a:pPr indent="-285750" lvl="0" marL="285750" marR="0" rtl="0" algn="l">
              <a:lnSpc>
                <a:spcPct val="100000"/>
              </a:lnSpc>
              <a:spcBef>
                <a:spcPts val="0"/>
              </a:spcBef>
              <a:spcAft>
                <a:spcPts val="0"/>
              </a:spcAft>
              <a:buClr>
                <a:schemeClr val="dk1"/>
              </a:buClr>
              <a:buSzPts val="1400"/>
              <a:buFont typeface="Arial"/>
              <a:buChar char="•"/>
            </a:pPr>
            <a:r>
              <a:rPr lang="en-US">
                <a:solidFill>
                  <a:schemeClr val="dk1"/>
                </a:solidFill>
                <a:latin typeface="Roboto"/>
                <a:ea typeface="Roboto"/>
                <a:cs typeface="Roboto"/>
                <a:sym typeface="Roboto"/>
              </a:rPr>
              <a:t>Relays a New Concept or Technique in a Meaningful Way</a:t>
            </a:r>
            <a:endParaRPr>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
        <p:nvSpPr>
          <p:cNvPr id="479" name="Google Shape;479;g11b180a8e7a_0_34"/>
          <p:cNvSpPr txBox="1"/>
          <p:nvPr/>
        </p:nvSpPr>
        <p:spPr>
          <a:xfrm>
            <a:off x="180675" y="3289337"/>
            <a:ext cx="5919000" cy="954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lang="en-US">
                <a:solidFill>
                  <a:schemeClr val="dk1"/>
                </a:solidFill>
                <a:latin typeface="Roboto"/>
                <a:ea typeface="Roboto"/>
                <a:cs typeface="Roboto"/>
                <a:sym typeface="Roboto"/>
              </a:rPr>
              <a:t>This competency-based designation verifies competencies in key skills that are imperative to becoming an effective agile coach. ICE-AC distinguishes professionals who can facilitate, coach, mentor, and teach at a level that can unlock the potential of agile teams.</a:t>
            </a:r>
            <a:endParaRPr b="0" i="0" sz="1400" u="none" cap="none" strike="noStrike">
              <a:solidFill>
                <a:srgbClr val="000000"/>
              </a:solidFill>
              <a:latin typeface="Arial"/>
              <a:ea typeface="Arial"/>
              <a:cs typeface="Arial"/>
              <a:sym typeface="Arial"/>
            </a:endParaRPr>
          </a:p>
        </p:txBody>
      </p:sp>
      <p:pic>
        <p:nvPicPr>
          <p:cNvPr id="480" name="Google Shape;480;g11b180a8e7a_0_34">
            <a:hlinkClick action="ppaction://hlinksldjump" r:id="rId5"/>
          </p:cNvPr>
          <p:cNvPicPr preferRelativeResize="0"/>
          <p:nvPr/>
        </p:nvPicPr>
        <p:blipFill rotWithShape="1">
          <a:blip r:embed="rId6">
            <a:alphaModFix/>
          </a:blip>
          <a:srcRect b="0" l="0" r="0" t="0"/>
          <a:stretch/>
        </p:blipFill>
        <p:spPr>
          <a:xfrm>
            <a:off x="1916008" y="5319629"/>
            <a:ext cx="1048368" cy="1171461"/>
          </a:xfrm>
          <a:prstGeom prst="rect">
            <a:avLst/>
          </a:prstGeom>
          <a:noFill/>
          <a:ln>
            <a:noFill/>
          </a:ln>
        </p:spPr>
      </p:pic>
      <p:cxnSp>
        <p:nvCxnSpPr>
          <p:cNvPr id="481" name="Google Shape;481;g11b180a8e7a_0_34"/>
          <p:cNvCxnSpPr/>
          <p:nvPr/>
        </p:nvCxnSpPr>
        <p:spPr>
          <a:xfrm>
            <a:off x="1301921" y="5905359"/>
            <a:ext cx="495600" cy="0"/>
          </a:xfrm>
          <a:prstGeom prst="straightConnector1">
            <a:avLst/>
          </a:prstGeom>
          <a:noFill/>
          <a:ln cap="flat" cmpd="sng" w="19050">
            <a:solidFill>
              <a:srgbClr val="757070"/>
            </a:solidFill>
            <a:prstDash val="solid"/>
            <a:miter lim="800000"/>
            <a:headEnd len="sm" w="sm" type="none"/>
            <a:tailEnd len="sm" w="sm" type="none"/>
          </a:ln>
        </p:spPr>
      </p:cxnSp>
      <p:cxnSp>
        <p:nvCxnSpPr>
          <p:cNvPr id="482" name="Google Shape;482;g11b180a8e7a_0_34"/>
          <p:cNvCxnSpPr/>
          <p:nvPr/>
        </p:nvCxnSpPr>
        <p:spPr>
          <a:xfrm>
            <a:off x="3061863" y="5905359"/>
            <a:ext cx="495600" cy="0"/>
          </a:xfrm>
          <a:prstGeom prst="straightConnector1">
            <a:avLst/>
          </a:prstGeom>
          <a:noFill/>
          <a:ln cap="flat" cmpd="sng" w="19050">
            <a:solidFill>
              <a:srgbClr val="757070"/>
            </a:solidFill>
            <a:prstDash val="solid"/>
            <a:miter lim="800000"/>
            <a:headEnd len="sm" w="sm" type="none"/>
            <a:tailEnd len="sm" w="sm" type="none"/>
          </a:ln>
        </p:spPr>
      </p:cxnSp>
      <p:pic>
        <p:nvPicPr>
          <p:cNvPr id="483" name="Google Shape;483;g11b180a8e7a_0_34">
            <a:hlinkClick action="ppaction://hlinksldjump" r:id="rId7"/>
          </p:cNvPr>
          <p:cNvPicPr preferRelativeResize="0"/>
          <p:nvPr/>
        </p:nvPicPr>
        <p:blipFill rotWithShape="1">
          <a:blip r:embed="rId4">
            <a:alphaModFix/>
          </a:blip>
          <a:srcRect b="0" l="0" r="0" t="0"/>
          <a:stretch/>
        </p:blipFill>
        <p:spPr>
          <a:xfrm>
            <a:off x="5393880" y="5322009"/>
            <a:ext cx="1107472" cy="1168570"/>
          </a:xfrm>
          <a:prstGeom prst="rect">
            <a:avLst/>
          </a:prstGeom>
          <a:noFill/>
          <a:ln>
            <a:noFill/>
          </a:ln>
        </p:spPr>
      </p:pic>
      <p:cxnSp>
        <p:nvCxnSpPr>
          <p:cNvPr id="484" name="Google Shape;484;g11b180a8e7a_0_34"/>
          <p:cNvCxnSpPr/>
          <p:nvPr/>
        </p:nvCxnSpPr>
        <p:spPr>
          <a:xfrm>
            <a:off x="4800838" y="5905346"/>
            <a:ext cx="495600" cy="0"/>
          </a:xfrm>
          <a:prstGeom prst="straightConnector1">
            <a:avLst/>
          </a:prstGeom>
          <a:noFill/>
          <a:ln cap="flat" cmpd="sng" w="19050">
            <a:solidFill>
              <a:srgbClr val="757070"/>
            </a:solidFill>
            <a:prstDash val="solid"/>
            <a:miter lim="800000"/>
            <a:headEnd len="sm" w="sm" type="none"/>
            <a:tailEnd len="sm" w="sm" type="none"/>
          </a:ln>
        </p:spPr>
      </p:cxnSp>
      <p:pic>
        <p:nvPicPr>
          <p:cNvPr id="485" name="Google Shape;485;g11b180a8e7a_0_34">
            <a:hlinkClick action="ppaction://hlinksldjump" r:id="rId8"/>
          </p:cNvPr>
          <p:cNvPicPr preferRelativeResize="0"/>
          <p:nvPr/>
        </p:nvPicPr>
        <p:blipFill rotWithShape="1">
          <a:blip r:embed="rId9">
            <a:alphaModFix/>
          </a:blip>
          <a:srcRect b="0" l="0" r="0" t="0"/>
          <a:stretch/>
        </p:blipFill>
        <p:spPr>
          <a:xfrm>
            <a:off x="177111" y="5319629"/>
            <a:ext cx="1048368" cy="1171461"/>
          </a:xfrm>
          <a:prstGeom prst="rect">
            <a:avLst/>
          </a:prstGeom>
          <a:noFill/>
          <a:ln>
            <a:noFill/>
          </a:ln>
        </p:spPr>
      </p:pic>
      <p:pic>
        <p:nvPicPr>
          <p:cNvPr id="486" name="Google Shape;486;g11b180a8e7a_0_34">
            <a:hlinkClick action="ppaction://hlinksldjump" r:id="rId10"/>
          </p:cNvPr>
          <p:cNvPicPr preferRelativeResize="0"/>
          <p:nvPr/>
        </p:nvPicPr>
        <p:blipFill rotWithShape="1">
          <a:blip r:embed="rId11">
            <a:alphaModFix/>
          </a:blip>
          <a:srcRect b="0" l="0" r="0" t="0"/>
          <a:stretch/>
        </p:blipFill>
        <p:spPr>
          <a:xfrm>
            <a:off x="3654983" y="5319616"/>
            <a:ext cx="1048368" cy="1171461"/>
          </a:xfrm>
          <a:prstGeom prst="rect">
            <a:avLst/>
          </a:prstGeom>
          <a:noFill/>
          <a:ln>
            <a:noFill/>
          </a:ln>
        </p:spPr>
      </p:pic>
      <p:sp>
        <p:nvSpPr>
          <p:cNvPr id="487" name="Google Shape;487;g11b180a8e7a_0_34"/>
          <p:cNvSpPr txBox="1"/>
          <p:nvPr/>
        </p:nvSpPr>
        <p:spPr>
          <a:xfrm>
            <a:off x="7483227" y="5567950"/>
            <a:ext cx="4477500" cy="1169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lang="en-US">
                <a:solidFill>
                  <a:schemeClr val="dk1"/>
                </a:solidFill>
                <a:latin typeface="Roboto"/>
                <a:ea typeface="Roboto"/>
                <a:cs typeface="Roboto"/>
                <a:sym typeface="Roboto"/>
              </a:rPr>
              <a:t>Agile coaches who have a passion for servant leadership and a desire to build competencies in facilitation, professional coaching, mentoring, and teaching in service of agile teams.</a:t>
            </a:r>
            <a:endParaRPr b="0" i="0" sz="14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
        <p:nvSpPr>
          <p:cNvPr id="488" name="Google Shape;488;g11b180a8e7a_0_34"/>
          <p:cNvSpPr txBox="1"/>
          <p:nvPr/>
        </p:nvSpPr>
        <p:spPr>
          <a:xfrm>
            <a:off x="7442749" y="5130447"/>
            <a:ext cx="32481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DESIGNED FOR</a:t>
            </a:r>
            <a:endParaRPr b="0" i="0" sz="1400" u="none" cap="none" strike="noStrike">
              <a:solidFill>
                <a:srgbClr val="000000"/>
              </a:solidFill>
              <a:latin typeface="Arial"/>
              <a:ea typeface="Arial"/>
              <a:cs typeface="Arial"/>
              <a:sym typeface="Arial"/>
            </a:endParaRPr>
          </a:p>
        </p:txBody>
      </p:sp>
      <p:sp>
        <p:nvSpPr>
          <p:cNvPr id="489" name="Google Shape;489;g11b180a8e7a_0_34"/>
          <p:cNvSpPr txBox="1"/>
          <p:nvPr/>
        </p:nvSpPr>
        <p:spPr>
          <a:xfrm>
            <a:off x="177100" y="6457800"/>
            <a:ext cx="3441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u="sng">
                <a:solidFill>
                  <a:schemeClr val="hlink"/>
                </a:solidFill>
                <a:latin typeface="Roboto"/>
                <a:ea typeface="Roboto"/>
                <a:cs typeface="Roboto"/>
                <a:sym typeface="Roboto"/>
                <a:hlinkClick action="ppaction://hlinksldjump" r:id="rId12"/>
              </a:rPr>
              <a:t>Go Back to Learning Programs</a:t>
            </a:r>
            <a:endParaRPr b="1">
              <a:latin typeface="Roboto"/>
              <a:ea typeface="Roboto"/>
              <a:cs typeface="Roboto"/>
              <a:sym typeface="Robo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493" name="Shape 493"/>
        <p:cNvGrpSpPr/>
        <p:nvPr/>
      </p:nvGrpSpPr>
      <p:grpSpPr>
        <a:xfrm>
          <a:off x="0" y="0"/>
          <a:ext cx="0" cy="0"/>
          <a:chOff x="0" y="0"/>
          <a:chExt cx="0" cy="0"/>
        </a:xfrm>
      </p:grpSpPr>
      <p:pic>
        <p:nvPicPr>
          <p:cNvPr id="494" name="Google Shape;494;g120c2e945c1_0_6"/>
          <p:cNvPicPr preferRelativeResize="0"/>
          <p:nvPr/>
        </p:nvPicPr>
        <p:blipFill rotWithShape="1">
          <a:blip r:embed="rId3">
            <a:alphaModFix/>
          </a:blip>
          <a:srcRect b="22738" l="0" r="19008" t="25921"/>
          <a:stretch/>
        </p:blipFill>
        <p:spPr>
          <a:xfrm>
            <a:off x="6046825" y="0"/>
            <a:ext cx="6159474" cy="6857999"/>
          </a:xfrm>
          <a:prstGeom prst="rect">
            <a:avLst/>
          </a:prstGeom>
          <a:noFill/>
          <a:ln>
            <a:noFill/>
          </a:ln>
        </p:spPr>
      </p:pic>
      <p:sp>
        <p:nvSpPr>
          <p:cNvPr id="495" name="Google Shape;495;g120c2e945c1_0_6"/>
          <p:cNvSpPr txBox="1"/>
          <p:nvPr/>
        </p:nvSpPr>
        <p:spPr>
          <a:xfrm>
            <a:off x="2823633" y="1016001"/>
            <a:ext cx="6544800" cy="708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Roboto"/>
                <a:ea typeface="Roboto"/>
                <a:cs typeface="Roboto"/>
                <a:sym typeface="Roboto"/>
              </a:rPr>
              <a:t>Systems Coaching</a:t>
            </a:r>
            <a:endParaRPr b="0" i="0" sz="1400" u="none" cap="none" strike="noStrike">
              <a:solidFill>
                <a:srgbClr val="000000"/>
              </a:solidFill>
              <a:latin typeface="Arial"/>
              <a:ea typeface="Arial"/>
              <a:cs typeface="Arial"/>
              <a:sym typeface="Arial"/>
            </a:endParaRPr>
          </a:p>
        </p:txBody>
      </p:sp>
      <p:pic>
        <p:nvPicPr>
          <p:cNvPr id="496" name="Google Shape;496;g120c2e945c1_0_6"/>
          <p:cNvPicPr preferRelativeResize="0"/>
          <p:nvPr/>
        </p:nvPicPr>
        <p:blipFill rotWithShape="1">
          <a:blip r:embed="rId4">
            <a:alphaModFix/>
          </a:blip>
          <a:srcRect b="0" l="9" r="0" t="0"/>
          <a:stretch/>
        </p:blipFill>
        <p:spPr>
          <a:xfrm>
            <a:off x="538105" y="187612"/>
            <a:ext cx="2116194" cy="2364667"/>
          </a:xfrm>
          <a:prstGeom prst="rect">
            <a:avLst/>
          </a:prstGeom>
          <a:noFill/>
          <a:ln>
            <a:noFill/>
          </a:ln>
        </p:spPr>
      </p:pic>
      <p:sp>
        <p:nvSpPr>
          <p:cNvPr id="497" name="Google Shape;497;g120c2e945c1_0_6"/>
          <p:cNvSpPr txBox="1"/>
          <p:nvPr/>
        </p:nvSpPr>
        <p:spPr>
          <a:xfrm>
            <a:off x="177096" y="2924202"/>
            <a:ext cx="28986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ABOUT THIS CERTIFICATION</a:t>
            </a:r>
            <a:endParaRPr b="0" i="0" sz="1400" u="none" cap="none" strike="noStrike">
              <a:solidFill>
                <a:srgbClr val="000000"/>
              </a:solidFill>
              <a:latin typeface="Arial"/>
              <a:ea typeface="Arial"/>
              <a:cs typeface="Arial"/>
              <a:sym typeface="Arial"/>
            </a:endParaRPr>
          </a:p>
        </p:txBody>
      </p:sp>
      <p:sp>
        <p:nvSpPr>
          <p:cNvPr id="498" name="Google Shape;498;g120c2e945c1_0_6"/>
          <p:cNvSpPr txBox="1"/>
          <p:nvPr/>
        </p:nvSpPr>
        <p:spPr>
          <a:xfrm>
            <a:off x="7442749" y="2924202"/>
            <a:ext cx="33762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FEATURED LEARNING OUTCOMES</a:t>
            </a:r>
            <a:endParaRPr b="0" i="0" sz="1400" u="none" cap="none" strike="noStrike">
              <a:solidFill>
                <a:srgbClr val="000000"/>
              </a:solidFill>
              <a:latin typeface="Arial"/>
              <a:ea typeface="Arial"/>
              <a:cs typeface="Arial"/>
              <a:sym typeface="Arial"/>
            </a:endParaRPr>
          </a:p>
        </p:txBody>
      </p:sp>
      <p:sp>
        <p:nvSpPr>
          <p:cNvPr id="499" name="Google Shape;499;g120c2e945c1_0_6"/>
          <p:cNvSpPr txBox="1"/>
          <p:nvPr/>
        </p:nvSpPr>
        <p:spPr>
          <a:xfrm>
            <a:off x="177109" y="5128500"/>
            <a:ext cx="63537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RECOMMENDED AS PART THE FOLLOWING TRACKS</a:t>
            </a:r>
            <a:endParaRPr b="0" i="0" sz="1400" u="none" cap="none" strike="noStrike">
              <a:solidFill>
                <a:srgbClr val="000000"/>
              </a:solidFill>
              <a:latin typeface="Arial"/>
              <a:ea typeface="Arial"/>
              <a:cs typeface="Arial"/>
              <a:sym typeface="Arial"/>
            </a:endParaRPr>
          </a:p>
        </p:txBody>
      </p:sp>
      <p:sp>
        <p:nvSpPr>
          <p:cNvPr id="500" name="Google Shape;500;g120c2e945c1_0_6"/>
          <p:cNvSpPr txBox="1"/>
          <p:nvPr/>
        </p:nvSpPr>
        <p:spPr>
          <a:xfrm>
            <a:off x="7483214" y="3294546"/>
            <a:ext cx="4051200" cy="11697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Systems Thinking </a:t>
            </a:r>
            <a:endParaRPr b="0" i="0" sz="1400" u="none" cap="none" strike="noStrike">
              <a:solidFill>
                <a:schemeClr val="dk1"/>
              </a:solidFill>
              <a:latin typeface="Roboto"/>
              <a:ea typeface="Roboto"/>
              <a:cs typeface="Roboto"/>
              <a:sym typeface="Roboto"/>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What is </a:t>
            </a:r>
            <a:r>
              <a:rPr lang="en-US">
                <a:solidFill>
                  <a:schemeClr val="dk1"/>
                </a:solidFill>
                <a:latin typeface="Roboto"/>
                <a:ea typeface="Roboto"/>
                <a:cs typeface="Roboto"/>
                <a:sym typeface="Roboto"/>
              </a:rPr>
              <a:t>S</a:t>
            </a:r>
            <a:r>
              <a:rPr b="0" i="0" lang="en-US" sz="1400" u="none" cap="none" strike="noStrike">
                <a:solidFill>
                  <a:schemeClr val="dk1"/>
                </a:solidFill>
                <a:latin typeface="Roboto"/>
                <a:ea typeface="Roboto"/>
                <a:cs typeface="Roboto"/>
                <a:sym typeface="Roboto"/>
              </a:rPr>
              <a:t>ystems </a:t>
            </a:r>
            <a:r>
              <a:rPr lang="en-US">
                <a:solidFill>
                  <a:schemeClr val="dk1"/>
                </a:solidFill>
                <a:latin typeface="Roboto"/>
                <a:ea typeface="Roboto"/>
                <a:cs typeface="Roboto"/>
                <a:sym typeface="Roboto"/>
              </a:rPr>
              <a:t>C</a:t>
            </a:r>
            <a:r>
              <a:rPr b="0" i="0" lang="en-US" sz="1400" u="none" cap="none" strike="noStrike">
                <a:solidFill>
                  <a:schemeClr val="dk1"/>
                </a:solidFill>
                <a:latin typeface="Roboto"/>
                <a:ea typeface="Roboto"/>
                <a:cs typeface="Roboto"/>
                <a:sym typeface="Roboto"/>
              </a:rPr>
              <a:t>oaching? </a:t>
            </a:r>
            <a:endParaRPr b="0" i="0" sz="1400" u="none" cap="none" strike="noStrike">
              <a:solidFill>
                <a:schemeClr val="dk1"/>
              </a:solidFill>
              <a:latin typeface="Roboto"/>
              <a:ea typeface="Roboto"/>
              <a:cs typeface="Roboto"/>
              <a:sym typeface="Roboto"/>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Professional Coaching for Systems Coaches </a:t>
            </a:r>
            <a:endParaRPr b="0" i="0" sz="1400" u="none" cap="none" strike="noStrike">
              <a:solidFill>
                <a:schemeClr val="dk1"/>
              </a:solidFill>
              <a:latin typeface="Roboto"/>
              <a:ea typeface="Roboto"/>
              <a:cs typeface="Roboto"/>
              <a:sym typeface="Roboto"/>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Facilitation for Systems Coaches </a:t>
            </a:r>
            <a:endParaRPr b="0" i="0" sz="14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
        <p:nvSpPr>
          <p:cNvPr id="501" name="Google Shape;501;g120c2e945c1_0_6"/>
          <p:cNvSpPr txBox="1"/>
          <p:nvPr/>
        </p:nvSpPr>
        <p:spPr>
          <a:xfrm>
            <a:off x="180675" y="3289337"/>
            <a:ext cx="5919000" cy="1417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Arial"/>
                <a:ea typeface="Arial"/>
                <a:cs typeface="Arial"/>
                <a:sym typeface="Arial"/>
              </a:rPr>
              <a:t>This certification outlines key concepts in Systems Coaching and how to apply them within any organizational context. It helps agile team coaches, enterprise coaches, and leaders improve their ability to work with complex organizational systems and is recommended for </a:t>
            </a:r>
            <a:endParaRPr b="0" i="0" sz="14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professionals who are embarking on the Agile Team Coaching, Enterprise Coaching, Agility in Leadership tracks.</a:t>
            </a:r>
            <a:endParaRPr b="0" i="0" sz="1400" u="none" cap="none" strike="noStrike">
              <a:solidFill>
                <a:srgbClr val="000000"/>
              </a:solidFill>
              <a:latin typeface="Arial"/>
              <a:ea typeface="Arial"/>
              <a:cs typeface="Arial"/>
              <a:sym typeface="Arial"/>
            </a:endParaRPr>
          </a:p>
        </p:txBody>
      </p:sp>
      <p:sp>
        <p:nvSpPr>
          <p:cNvPr id="502" name="Google Shape;502;g120c2e945c1_0_6"/>
          <p:cNvSpPr txBox="1"/>
          <p:nvPr/>
        </p:nvSpPr>
        <p:spPr>
          <a:xfrm>
            <a:off x="7483225" y="5567950"/>
            <a:ext cx="4566600" cy="954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Agile team coaches, enterprise coaches, and leaders  who want to learn how to work with and coach systems. </a:t>
            </a:r>
            <a:endParaRPr b="0" i="0" sz="14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
        <p:nvSpPr>
          <p:cNvPr id="503" name="Google Shape;503;g120c2e945c1_0_6"/>
          <p:cNvSpPr txBox="1"/>
          <p:nvPr/>
        </p:nvSpPr>
        <p:spPr>
          <a:xfrm>
            <a:off x="7442749" y="5130447"/>
            <a:ext cx="32481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DESIGNED FOR</a:t>
            </a:r>
            <a:endParaRPr b="0" i="0" sz="1400" u="none" cap="none" strike="noStrike">
              <a:solidFill>
                <a:srgbClr val="000000"/>
              </a:solidFill>
              <a:latin typeface="Arial"/>
              <a:ea typeface="Arial"/>
              <a:cs typeface="Arial"/>
              <a:sym typeface="Arial"/>
            </a:endParaRPr>
          </a:p>
        </p:txBody>
      </p:sp>
      <p:sp>
        <p:nvSpPr>
          <p:cNvPr id="504" name="Google Shape;504;g120c2e945c1_0_6"/>
          <p:cNvSpPr txBox="1"/>
          <p:nvPr/>
        </p:nvSpPr>
        <p:spPr>
          <a:xfrm>
            <a:off x="177105" y="5567950"/>
            <a:ext cx="4491000" cy="985200"/>
          </a:xfrm>
          <a:prstGeom prst="rect">
            <a:avLst/>
          </a:prstGeom>
          <a:noFill/>
          <a:ln>
            <a:noFill/>
          </a:ln>
        </p:spPr>
        <p:txBody>
          <a:bodyPr anchorCtr="0" anchor="t" bIns="45700" lIns="91425" spcFirstLastPara="1" rIns="91425" wrap="square" tIns="45700">
            <a:spAutoFit/>
          </a:bodyPr>
          <a:lstStyle/>
          <a:p>
            <a:pPr indent="-317500" lvl="0" marL="457200" marR="0" rtl="0" algn="l">
              <a:lnSpc>
                <a:spcPct val="100000"/>
              </a:lnSpc>
              <a:spcBef>
                <a:spcPts val="0"/>
              </a:spcBef>
              <a:spcAft>
                <a:spcPts val="0"/>
              </a:spcAft>
              <a:buClr>
                <a:schemeClr val="dk1"/>
              </a:buClr>
              <a:buSzPts val="1400"/>
              <a:buFont typeface="Roboto"/>
              <a:buChar char="●"/>
            </a:pPr>
            <a:r>
              <a:rPr b="0" i="0" lang="en-US" sz="1400" u="sng" cap="none" strike="noStrike">
                <a:solidFill>
                  <a:schemeClr val="hlink"/>
                </a:solidFill>
                <a:latin typeface="Roboto"/>
                <a:ea typeface="Roboto"/>
                <a:cs typeface="Roboto"/>
                <a:sym typeface="Roboto"/>
                <a:hlinkClick action="ppaction://hlinksldjump" r:id="rId5"/>
                <a:extLst>
                  <a:ext uri="http://customooxmlschemas.google.com/">
                    <go:slidesCustomData xmlns:go="http://customooxmlschemas.google.com/" textRoundtripDataId="4"/>
                  </a:ext>
                </a:extLst>
              </a:rPr>
              <a:t>Agility in Leadership </a:t>
            </a:r>
            <a:endParaRPr b="0" i="0" sz="1400" u="none" cap="none" strike="noStrike">
              <a:solidFill>
                <a:schemeClr val="dk1"/>
              </a:solidFill>
              <a:latin typeface="Roboto"/>
              <a:ea typeface="Roboto"/>
              <a:cs typeface="Roboto"/>
              <a:sym typeface="Roboto"/>
              <a:extLst>
                <a:ext uri="http://customooxmlschemas.google.com/">
                  <go:slidesCustomData xmlns:go="http://customooxmlschemas.google.com/" textRoundtripDataId="5"/>
                </a:ext>
              </a:extLst>
            </a:endParaRPr>
          </a:p>
          <a:p>
            <a:pPr indent="-317500" lvl="0" marL="457200" marR="0" rtl="0" algn="l">
              <a:lnSpc>
                <a:spcPct val="100000"/>
              </a:lnSpc>
              <a:spcBef>
                <a:spcPts val="0"/>
              </a:spcBef>
              <a:spcAft>
                <a:spcPts val="0"/>
              </a:spcAft>
              <a:buClr>
                <a:schemeClr val="dk1"/>
              </a:buClr>
              <a:buSzPts val="1400"/>
              <a:buFont typeface="Roboto"/>
              <a:buChar char="●"/>
            </a:pPr>
            <a:r>
              <a:rPr b="0" i="0" lang="en-US" sz="1400" u="sng" cap="none" strike="noStrike">
                <a:solidFill>
                  <a:schemeClr val="hlink"/>
                </a:solidFill>
                <a:latin typeface="Roboto"/>
                <a:ea typeface="Roboto"/>
                <a:cs typeface="Roboto"/>
                <a:sym typeface="Roboto"/>
                <a:hlinkClick action="ppaction://hlinksldjump" r:id="rId6"/>
                <a:extLst>
                  <a:ext uri="http://customooxmlschemas.google.com/">
                    <go:slidesCustomData xmlns:go="http://customooxmlschemas.google.com/" textRoundtripDataId="6"/>
                  </a:ext>
                </a:extLst>
              </a:rPr>
              <a:t>Enterprise Coaching</a:t>
            </a:r>
            <a:endParaRPr b="0" i="0" sz="1400" u="none" cap="none" strike="noStrike">
              <a:solidFill>
                <a:schemeClr val="dk1"/>
              </a:solidFill>
              <a:latin typeface="Roboto"/>
              <a:ea typeface="Roboto"/>
              <a:cs typeface="Roboto"/>
              <a:sym typeface="Roboto"/>
              <a:extLst>
                <a:ext uri="http://customooxmlschemas.google.com/">
                  <go:slidesCustomData xmlns:go="http://customooxmlschemas.google.com/" textRoundtripDataId="7"/>
                </a:ext>
              </a:extLst>
            </a:endParaRPr>
          </a:p>
          <a:p>
            <a:pPr indent="-317500" lvl="0" marL="457200" marR="0" rtl="0" algn="l">
              <a:lnSpc>
                <a:spcPct val="100000"/>
              </a:lnSpc>
              <a:spcBef>
                <a:spcPts val="0"/>
              </a:spcBef>
              <a:spcAft>
                <a:spcPts val="0"/>
              </a:spcAft>
              <a:buClr>
                <a:schemeClr val="dk1"/>
              </a:buClr>
              <a:buSzPts val="1400"/>
              <a:buFont typeface="Roboto"/>
              <a:buChar char="●"/>
            </a:pPr>
            <a:r>
              <a:rPr b="0" i="0" lang="en-US" sz="1400" u="sng" cap="none" strike="noStrike">
                <a:solidFill>
                  <a:schemeClr val="hlink"/>
                </a:solidFill>
                <a:latin typeface="Roboto"/>
                <a:ea typeface="Roboto"/>
                <a:cs typeface="Roboto"/>
                <a:sym typeface="Roboto"/>
                <a:hlinkClick action="ppaction://hlinksldjump" r:id="rId7"/>
                <a:extLst>
                  <a:ext uri="http://customooxmlschemas.google.com/">
                    <go:slidesCustomData xmlns:go="http://customooxmlschemas.google.com/" textRoundtripDataId="8"/>
                  </a:ext>
                </a:extLst>
              </a:rPr>
              <a:t>Agile Team Coaching </a:t>
            </a:r>
            <a:endParaRPr b="0" i="0" sz="14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Roboto"/>
              <a:ea typeface="Roboto"/>
              <a:cs typeface="Roboto"/>
              <a:sym typeface="Roboto"/>
            </a:endParaRPr>
          </a:p>
        </p:txBody>
      </p:sp>
      <p:sp>
        <p:nvSpPr>
          <p:cNvPr id="505" name="Google Shape;505;g120c2e945c1_0_6"/>
          <p:cNvSpPr txBox="1"/>
          <p:nvPr/>
        </p:nvSpPr>
        <p:spPr>
          <a:xfrm>
            <a:off x="177100" y="6457800"/>
            <a:ext cx="3441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u="sng">
                <a:solidFill>
                  <a:schemeClr val="hlink"/>
                </a:solidFill>
                <a:latin typeface="Roboto"/>
                <a:ea typeface="Roboto"/>
                <a:cs typeface="Roboto"/>
                <a:sym typeface="Roboto"/>
                <a:hlinkClick action="ppaction://hlinksldjump" r:id="rId8"/>
              </a:rPr>
              <a:t>Go Back to Learning Programs</a:t>
            </a:r>
            <a:endParaRPr b="1">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pic>
        <p:nvPicPr>
          <p:cNvPr id="91" name="Google Shape;91;g106e6aa31ee_1_544" title="Welcome to your ICAgile Accredited Class (Student).mp4">
            <a:hlinkClick r:id="rId3"/>
          </p:cNvPr>
          <p:cNvPicPr preferRelativeResize="0"/>
          <p:nvPr/>
        </p:nvPicPr>
        <p:blipFill rotWithShape="1">
          <a:blip r:embed="rId4">
            <a:alphaModFix/>
          </a:blip>
          <a:srcRect b="0" l="0" r="0" t="0"/>
          <a:stretch/>
        </p:blipFill>
        <p:spPr>
          <a:xfrm>
            <a:off x="152400" y="152400"/>
            <a:ext cx="11650133" cy="65532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509" name="Shape 509"/>
        <p:cNvGrpSpPr/>
        <p:nvPr/>
      </p:nvGrpSpPr>
      <p:grpSpPr>
        <a:xfrm>
          <a:off x="0" y="0"/>
          <a:ext cx="0" cy="0"/>
          <a:chOff x="0" y="0"/>
          <a:chExt cx="0" cy="0"/>
        </a:xfrm>
      </p:grpSpPr>
      <p:pic>
        <p:nvPicPr>
          <p:cNvPr id="510" name="Google Shape;510;p31"/>
          <p:cNvPicPr preferRelativeResize="0"/>
          <p:nvPr/>
        </p:nvPicPr>
        <p:blipFill rotWithShape="1">
          <a:blip r:embed="rId3">
            <a:alphaModFix/>
          </a:blip>
          <a:srcRect b="22738" l="0" r="19008" t="25921"/>
          <a:stretch/>
        </p:blipFill>
        <p:spPr>
          <a:xfrm>
            <a:off x="6046825" y="0"/>
            <a:ext cx="6159474" cy="6857999"/>
          </a:xfrm>
          <a:prstGeom prst="rect">
            <a:avLst/>
          </a:prstGeom>
          <a:noFill/>
          <a:ln>
            <a:noFill/>
          </a:ln>
        </p:spPr>
      </p:pic>
      <p:pic>
        <p:nvPicPr>
          <p:cNvPr id="511" name="Google Shape;511;p31"/>
          <p:cNvPicPr preferRelativeResize="0"/>
          <p:nvPr/>
        </p:nvPicPr>
        <p:blipFill rotWithShape="1">
          <a:blip r:embed="rId4">
            <a:alphaModFix/>
          </a:blip>
          <a:srcRect b="0" l="0" r="0" t="0"/>
          <a:stretch/>
        </p:blipFill>
        <p:spPr>
          <a:xfrm>
            <a:off x="538105" y="187612"/>
            <a:ext cx="2116189" cy="2364659"/>
          </a:xfrm>
          <a:prstGeom prst="rect">
            <a:avLst/>
          </a:prstGeom>
          <a:noFill/>
          <a:ln>
            <a:noFill/>
          </a:ln>
        </p:spPr>
      </p:pic>
      <p:sp>
        <p:nvSpPr>
          <p:cNvPr id="512" name="Google Shape;512;p31"/>
          <p:cNvSpPr txBox="1"/>
          <p:nvPr/>
        </p:nvSpPr>
        <p:spPr>
          <a:xfrm>
            <a:off x="2823632" y="1016001"/>
            <a:ext cx="8771321" cy="31700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Roboto"/>
                <a:ea typeface="Roboto"/>
                <a:cs typeface="Roboto"/>
                <a:sym typeface="Roboto"/>
              </a:rPr>
              <a:t>Product Management</a:t>
            </a:r>
            <a:br>
              <a:rPr b="0" i="0" lang="en-US" sz="4000" u="none" cap="none" strike="noStrike">
                <a:solidFill>
                  <a:schemeClr val="dk1"/>
                </a:solidFill>
                <a:latin typeface="Roboto"/>
                <a:ea typeface="Roboto"/>
                <a:cs typeface="Roboto"/>
                <a:sym typeface="Roboto"/>
              </a:rPr>
            </a:br>
            <a:br>
              <a:rPr b="0" i="0" lang="en-US" sz="4000" u="none" cap="none" strike="noStrike">
                <a:solidFill>
                  <a:schemeClr val="dk1"/>
                </a:solidFill>
                <a:latin typeface="Roboto"/>
                <a:ea typeface="Roboto"/>
                <a:cs typeface="Roboto"/>
                <a:sym typeface="Roboto"/>
              </a:rPr>
            </a:br>
            <a:br>
              <a:rPr b="0" i="0" lang="en-US" sz="4000" u="none" cap="none" strike="noStrike">
                <a:solidFill>
                  <a:schemeClr val="dk1"/>
                </a:solidFill>
                <a:latin typeface="Roboto"/>
                <a:ea typeface="Roboto"/>
                <a:cs typeface="Roboto"/>
                <a:sym typeface="Roboto"/>
              </a:rPr>
            </a:br>
            <a:br>
              <a:rPr b="0" i="0" lang="en-US" sz="4000" u="none" cap="none" strike="noStrike">
                <a:solidFill>
                  <a:schemeClr val="dk1"/>
                </a:solidFill>
                <a:latin typeface="Roboto"/>
                <a:ea typeface="Roboto"/>
                <a:cs typeface="Roboto"/>
                <a:sym typeface="Roboto"/>
              </a:rPr>
            </a:br>
            <a:endParaRPr b="0" i="0" sz="4000" u="none" cap="none" strike="noStrike">
              <a:solidFill>
                <a:schemeClr val="dk1"/>
              </a:solidFill>
              <a:latin typeface="Roboto"/>
              <a:ea typeface="Roboto"/>
              <a:cs typeface="Roboto"/>
              <a:sym typeface="Roboto"/>
            </a:endParaRPr>
          </a:p>
        </p:txBody>
      </p:sp>
      <p:sp>
        <p:nvSpPr>
          <p:cNvPr id="513" name="Google Shape;513;p31"/>
          <p:cNvSpPr txBox="1"/>
          <p:nvPr/>
        </p:nvSpPr>
        <p:spPr>
          <a:xfrm>
            <a:off x="177096" y="2924202"/>
            <a:ext cx="289855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ABOUT THIS CERTIFICATION</a:t>
            </a:r>
            <a:endParaRPr b="0" i="0" sz="1400" u="none" cap="none" strike="noStrike">
              <a:solidFill>
                <a:srgbClr val="000000"/>
              </a:solidFill>
              <a:latin typeface="Arial"/>
              <a:ea typeface="Arial"/>
              <a:cs typeface="Arial"/>
              <a:sym typeface="Arial"/>
            </a:endParaRPr>
          </a:p>
        </p:txBody>
      </p:sp>
      <p:sp>
        <p:nvSpPr>
          <p:cNvPr id="514" name="Google Shape;514;p31"/>
          <p:cNvSpPr txBox="1"/>
          <p:nvPr/>
        </p:nvSpPr>
        <p:spPr>
          <a:xfrm>
            <a:off x="7442749" y="2924202"/>
            <a:ext cx="3376245"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FEATURED LEARNING OUTCOMES</a:t>
            </a:r>
            <a:endParaRPr b="0" i="0" sz="1400" u="none" cap="none" strike="noStrike">
              <a:solidFill>
                <a:srgbClr val="000000"/>
              </a:solidFill>
              <a:latin typeface="Arial"/>
              <a:ea typeface="Arial"/>
              <a:cs typeface="Arial"/>
              <a:sym typeface="Arial"/>
            </a:endParaRPr>
          </a:p>
        </p:txBody>
      </p:sp>
      <p:sp>
        <p:nvSpPr>
          <p:cNvPr id="515" name="Google Shape;515;p31"/>
          <p:cNvSpPr txBox="1"/>
          <p:nvPr/>
        </p:nvSpPr>
        <p:spPr>
          <a:xfrm>
            <a:off x="7483214" y="5567950"/>
            <a:ext cx="33651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Product managers, product owners, and portfolio managers.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
        <p:nvSpPr>
          <p:cNvPr id="516" name="Google Shape;516;p31"/>
          <p:cNvSpPr txBox="1"/>
          <p:nvPr/>
        </p:nvSpPr>
        <p:spPr>
          <a:xfrm>
            <a:off x="7495560" y="3287714"/>
            <a:ext cx="4710729" cy="1384995"/>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The Product Lifecycle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Metrics that Matter for Products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Designing Hypothesis Tests and Experiments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Teams Across the Product Lifecycle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
        <p:nvSpPr>
          <p:cNvPr id="517" name="Google Shape;517;p31"/>
          <p:cNvSpPr txBox="1"/>
          <p:nvPr/>
        </p:nvSpPr>
        <p:spPr>
          <a:xfrm>
            <a:off x="177096" y="3308272"/>
            <a:ext cx="5918904" cy="138499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This certification validates the skills required to discover, position, and deliver winning products in a competitive landscape. Product Management professionals take a strategic and external-facing view of the product life cycle to align product strategy with their organization’s purpose and customers’ needs.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
        <p:nvSpPr>
          <p:cNvPr id="518" name="Google Shape;518;p31"/>
          <p:cNvSpPr txBox="1"/>
          <p:nvPr/>
        </p:nvSpPr>
        <p:spPr>
          <a:xfrm>
            <a:off x="177105" y="4899900"/>
            <a:ext cx="44910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PART OF THE PRODUCT STRATEGY TRACK</a:t>
            </a:r>
            <a:endParaRPr b="0" i="0" sz="1400" u="none" cap="none" strike="noStrike">
              <a:solidFill>
                <a:srgbClr val="000000"/>
              </a:solidFill>
              <a:latin typeface="Arial"/>
              <a:ea typeface="Arial"/>
              <a:cs typeface="Arial"/>
              <a:sym typeface="Arial"/>
            </a:endParaRPr>
          </a:p>
        </p:txBody>
      </p:sp>
      <p:pic>
        <p:nvPicPr>
          <p:cNvPr id="519" name="Google Shape;519;p31">
            <a:hlinkClick action="ppaction://hlinksldjump" r:id="rId5"/>
          </p:cNvPr>
          <p:cNvPicPr preferRelativeResize="0"/>
          <p:nvPr/>
        </p:nvPicPr>
        <p:blipFill rotWithShape="1">
          <a:blip r:embed="rId6">
            <a:alphaModFix/>
          </a:blip>
          <a:srcRect b="0" l="0" r="0" t="0"/>
          <a:stretch/>
        </p:blipFill>
        <p:spPr>
          <a:xfrm>
            <a:off x="177111" y="5319629"/>
            <a:ext cx="1048368" cy="1171461"/>
          </a:xfrm>
          <a:prstGeom prst="rect">
            <a:avLst/>
          </a:prstGeom>
          <a:noFill/>
          <a:ln>
            <a:noFill/>
          </a:ln>
        </p:spPr>
      </p:pic>
      <p:pic>
        <p:nvPicPr>
          <p:cNvPr id="520" name="Google Shape;520;p31">
            <a:hlinkClick action="ppaction://hlinksldjump" r:id="rId7"/>
          </p:cNvPr>
          <p:cNvPicPr preferRelativeResize="0"/>
          <p:nvPr/>
        </p:nvPicPr>
        <p:blipFill rotWithShape="1">
          <a:blip r:embed="rId4">
            <a:alphaModFix/>
          </a:blip>
          <a:srcRect b="0" l="0" r="0" t="0"/>
          <a:stretch/>
        </p:blipFill>
        <p:spPr>
          <a:xfrm>
            <a:off x="1916008" y="5319629"/>
            <a:ext cx="1048368" cy="1171461"/>
          </a:xfrm>
          <a:prstGeom prst="rect">
            <a:avLst/>
          </a:prstGeom>
          <a:noFill/>
          <a:ln>
            <a:noFill/>
          </a:ln>
        </p:spPr>
      </p:pic>
      <p:cxnSp>
        <p:nvCxnSpPr>
          <p:cNvPr id="521" name="Google Shape;521;p31"/>
          <p:cNvCxnSpPr/>
          <p:nvPr/>
        </p:nvCxnSpPr>
        <p:spPr>
          <a:xfrm>
            <a:off x="1301921" y="5905359"/>
            <a:ext cx="495600" cy="0"/>
          </a:xfrm>
          <a:prstGeom prst="straightConnector1">
            <a:avLst/>
          </a:prstGeom>
          <a:noFill/>
          <a:ln cap="flat" cmpd="sng" w="19050">
            <a:solidFill>
              <a:srgbClr val="757070"/>
            </a:solidFill>
            <a:prstDash val="solid"/>
            <a:miter lim="800000"/>
            <a:headEnd len="sm" w="sm" type="none"/>
            <a:tailEnd len="sm" w="sm" type="none"/>
          </a:ln>
        </p:spPr>
      </p:cxnSp>
      <p:cxnSp>
        <p:nvCxnSpPr>
          <p:cNvPr id="522" name="Google Shape;522;p31"/>
          <p:cNvCxnSpPr/>
          <p:nvPr/>
        </p:nvCxnSpPr>
        <p:spPr>
          <a:xfrm>
            <a:off x="3061863" y="5905359"/>
            <a:ext cx="495600" cy="0"/>
          </a:xfrm>
          <a:prstGeom prst="straightConnector1">
            <a:avLst/>
          </a:prstGeom>
          <a:noFill/>
          <a:ln cap="flat" cmpd="sng" w="19050">
            <a:solidFill>
              <a:srgbClr val="757070"/>
            </a:solidFill>
            <a:prstDash val="solid"/>
            <a:miter lim="800000"/>
            <a:headEnd len="sm" w="sm" type="none"/>
            <a:tailEnd len="sm" w="sm" type="none"/>
          </a:ln>
        </p:spPr>
      </p:cxnSp>
      <p:pic>
        <p:nvPicPr>
          <p:cNvPr id="523" name="Google Shape;523;p31">
            <a:hlinkClick action="ppaction://hlinksldjump" r:id="rId8"/>
          </p:cNvPr>
          <p:cNvPicPr preferRelativeResize="0"/>
          <p:nvPr/>
        </p:nvPicPr>
        <p:blipFill rotWithShape="1">
          <a:blip r:embed="rId9">
            <a:alphaModFix/>
          </a:blip>
          <a:srcRect b="0" l="0" r="0" t="0"/>
          <a:stretch/>
        </p:blipFill>
        <p:spPr>
          <a:xfrm>
            <a:off x="3619833" y="5319616"/>
            <a:ext cx="1048368" cy="1171461"/>
          </a:xfrm>
          <a:prstGeom prst="rect">
            <a:avLst/>
          </a:prstGeom>
          <a:noFill/>
          <a:ln>
            <a:noFill/>
          </a:ln>
        </p:spPr>
      </p:pic>
      <p:sp>
        <p:nvSpPr>
          <p:cNvPr id="524" name="Google Shape;524;p31"/>
          <p:cNvSpPr txBox="1"/>
          <p:nvPr/>
        </p:nvSpPr>
        <p:spPr>
          <a:xfrm>
            <a:off x="7442749" y="5130447"/>
            <a:ext cx="32481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DESIGNED FOR</a:t>
            </a:r>
            <a:endParaRPr b="0" i="0" sz="1400" u="none" cap="none" strike="noStrike">
              <a:solidFill>
                <a:srgbClr val="000000"/>
              </a:solidFill>
              <a:latin typeface="Arial"/>
              <a:ea typeface="Arial"/>
              <a:cs typeface="Arial"/>
              <a:sym typeface="Arial"/>
            </a:endParaRPr>
          </a:p>
        </p:txBody>
      </p:sp>
      <p:sp>
        <p:nvSpPr>
          <p:cNvPr id="525" name="Google Shape;525;p31"/>
          <p:cNvSpPr txBox="1"/>
          <p:nvPr/>
        </p:nvSpPr>
        <p:spPr>
          <a:xfrm>
            <a:off x="177100" y="6457800"/>
            <a:ext cx="3441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u="sng">
                <a:solidFill>
                  <a:schemeClr val="hlink"/>
                </a:solidFill>
                <a:latin typeface="Roboto"/>
                <a:ea typeface="Roboto"/>
                <a:cs typeface="Roboto"/>
                <a:sym typeface="Roboto"/>
                <a:hlinkClick action="ppaction://hlinksldjump" r:id="rId10"/>
              </a:rPr>
              <a:t>Go Back to Learning Programs</a:t>
            </a:r>
            <a:endParaRPr b="1">
              <a:latin typeface="Roboto"/>
              <a:ea typeface="Roboto"/>
              <a:cs typeface="Roboto"/>
              <a:sym typeface="Robot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529" name="Shape 529"/>
        <p:cNvGrpSpPr/>
        <p:nvPr/>
      </p:nvGrpSpPr>
      <p:grpSpPr>
        <a:xfrm>
          <a:off x="0" y="0"/>
          <a:ext cx="0" cy="0"/>
          <a:chOff x="0" y="0"/>
          <a:chExt cx="0" cy="0"/>
        </a:xfrm>
      </p:grpSpPr>
      <p:pic>
        <p:nvPicPr>
          <p:cNvPr id="530" name="Google Shape;530;p15"/>
          <p:cNvPicPr preferRelativeResize="0"/>
          <p:nvPr/>
        </p:nvPicPr>
        <p:blipFill rotWithShape="1">
          <a:blip r:embed="rId3">
            <a:alphaModFix/>
          </a:blip>
          <a:srcRect b="22738" l="0" r="19008" t="25921"/>
          <a:stretch/>
        </p:blipFill>
        <p:spPr>
          <a:xfrm>
            <a:off x="6046825" y="0"/>
            <a:ext cx="6159474" cy="6857999"/>
          </a:xfrm>
          <a:prstGeom prst="rect">
            <a:avLst/>
          </a:prstGeom>
          <a:noFill/>
          <a:ln>
            <a:noFill/>
          </a:ln>
        </p:spPr>
      </p:pic>
      <p:pic>
        <p:nvPicPr>
          <p:cNvPr id="531" name="Google Shape;531;p15"/>
          <p:cNvPicPr preferRelativeResize="0"/>
          <p:nvPr/>
        </p:nvPicPr>
        <p:blipFill rotWithShape="1">
          <a:blip r:embed="rId4">
            <a:alphaModFix/>
          </a:blip>
          <a:srcRect b="0" l="0" r="0" t="0"/>
          <a:stretch/>
        </p:blipFill>
        <p:spPr>
          <a:xfrm>
            <a:off x="538105" y="187612"/>
            <a:ext cx="2116193" cy="2364663"/>
          </a:xfrm>
          <a:prstGeom prst="rect">
            <a:avLst/>
          </a:prstGeom>
          <a:noFill/>
          <a:ln>
            <a:noFill/>
          </a:ln>
        </p:spPr>
      </p:pic>
      <p:sp>
        <p:nvSpPr>
          <p:cNvPr id="532" name="Google Shape;532;p15"/>
          <p:cNvSpPr txBox="1"/>
          <p:nvPr/>
        </p:nvSpPr>
        <p:spPr>
          <a:xfrm>
            <a:off x="2823632" y="1016001"/>
            <a:ext cx="8771321" cy="255454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Roboto"/>
                <a:ea typeface="Roboto"/>
                <a:cs typeface="Roboto"/>
                <a:sym typeface="Roboto"/>
              </a:rPr>
              <a:t>Agile Product Ownership</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4000"/>
              <a:buFont typeface="Arial"/>
              <a:buNone/>
            </a:pPr>
            <a:br>
              <a:rPr b="0" i="0" lang="en-US" sz="4000" u="none" cap="none" strike="noStrike">
                <a:solidFill>
                  <a:schemeClr val="dk1"/>
                </a:solidFill>
                <a:latin typeface="Roboto"/>
                <a:ea typeface="Roboto"/>
                <a:cs typeface="Roboto"/>
                <a:sym typeface="Roboto"/>
              </a:rPr>
            </a:br>
            <a:br>
              <a:rPr b="0" i="0" lang="en-US" sz="4000" u="none" cap="none" strike="noStrike">
                <a:solidFill>
                  <a:schemeClr val="dk1"/>
                </a:solidFill>
                <a:latin typeface="Roboto"/>
                <a:ea typeface="Roboto"/>
                <a:cs typeface="Roboto"/>
                <a:sym typeface="Roboto"/>
              </a:rPr>
            </a:br>
            <a:endParaRPr b="0" i="0" sz="4000" u="none" cap="none" strike="noStrike">
              <a:solidFill>
                <a:schemeClr val="dk1"/>
              </a:solidFill>
              <a:latin typeface="Roboto"/>
              <a:ea typeface="Roboto"/>
              <a:cs typeface="Roboto"/>
              <a:sym typeface="Roboto"/>
            </a:endParaRPr>
          </a:p>
        </p:txBody>
      </p:sp>
      <p:sp>
        <p:nvSpPr>
          <p:cNvPr id="533" name="Google Shape;533;p15"/>
          <p:cNvSpPr txBox="1"/>
          <p:nvPr/>
        </p:nvSpPr>
        <p:spPr>
          <a:xfrm>
            <a:off x="177096" y="2924202"/>
            <a:ext cx="289855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ABOUT THIS CERTIFICATION</a:t>
            </a:r>
            <a:endParaRPr b="0" i="0" sz="1400" u="none" cap="none" strike="noStrike">
              <a:solidFill>
                <a:srgbClr val="000000"/>
              </a:solidFill>
              <a:latin typeface="Arial"/>
              <a:ea typeface="Arial"/>
              <a:cs typeface="Arial"/>
              <a:sym typeface="Arial"/>
            </a:endParaRPr>
          </a:p>
        </p:txBody>
      </p:sp>
      <p:sp>
        <p:nvSpPr>
          <p:cNvPr id="534" name="Google Shape;534;p15"/>
          <p:cNvSpPr txBox="1"/>
          <p:nvPr/>
        </p:nvSpPr>
        <p:spPr>
          <a:xfrm>
            <a:off x="7442749" y="2924202"/>
            <a:ext cx="3376245"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FEATURED LEARNING OUTCOMES</a:t>
            </a:r>
            <a:endParaRPr b="0" i="0" sz="1400" u="none" cap="none" strike="noStrike">
              <a:solidFill>
                <a:srgbClr val="000000"/>
              </a:solidFill>
              <a:latin typeface="Arial"/>
              <a:ea typeface="Arial"/>
              <a:cs typeface="Arial"/>
              <a:sym typeface="Arial"/>
            </a:endParaRPr>
          </a:p>
        </p:txBody>
      </p:sp>
      <p:sp>
        <p:nvSpPr>
          <p:cNvPr id="535" name="Google Shape;535;p15"/>
          <p:cNvSpPr txBox="1"/>
          <p:nvPr/>
        </p:nvSpPr>
        <p:spPr>
          <a:xfrm>
            <a:off x="7483214" y="5567950"/>
            <a:ext cx="37113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Business analysts, product owners, and product managers.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
        <p:nvSpPr>
          <p:cNvPr id="536" name="Google Shape;536;p15"/>
          <p:cNvSpPr txBox="1"/>
          <p:nvPr/>
        </p:nvSpPr>
        <p:spPr>
          <a:xfrm>
            <a:off x="177108" y="4844875"/>
            <a:ext cx="57774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PART OF THE PRODUCT OWNERSHIP TRACK</a:t>
            </a:r>
            <a:endParaRPr b="0" i="0" sz="1400" u="none" cap="none" strike="noStrike">
              <a:solidFill>
                <a:srgbClr val="000000"/>
              </a:solidFill>
              <a:latin typeface="Arial"/>
              <a:ea typeface="Arial"/>
              <a:cs typeface="Arial"/>
              <a:sym typeface="Arial"/>
            </a:endParaRPr>
          </a:p>
        </p:txBody>
      </p:sp>
      <p:pic>
        <p:nvPicPr>
          <p:cNvPr id="537" name="Google Shape;537;p15">
            <a:hlinkClick action="ppaction://hlinksldjump" r:id="rId5"/>
          </p:cNvPr>
          <p:cNvPicPr preferRelativeResize="0"/>
          <p:nvPr/>
        </p:nvPicPr>
        <p:blipFill rotWithShape="1">
          <a:blip r:embed="rId4">
            <a:alphaModFix/>
          </a:blip>
          <a:srcRect b="0" l="0" r="0" t="0"/>
          <a:stretch/>
        </p:blipFill>
        <p:spPr>
          <a:xfrm>
            <a:off x="1916008" y="5319629"/>
            <a:ext cx="1048368" cy="1171461"/>
          </a:xfrm>
          <a:prstGeom prst="rect">
            <a:avLst/>
          </a:prstGeom>
          <a:noFill/>
          <a:ln>
            <a:noFill/>
          </a:ln>
        </p:spPr>
      </p:pic>
      <p:cxnSp>
        <p:nvCxnSpPr>
          <p:cNvPr id="538" name="Google Shape;538;p15"/>
          <p:cNvCxnSpPr/>
          <p:nvPr/>
        </p:nvCxnSpPr>
        <p:spPr>
          <a:xfrm>
            <a:off x="1301921" y="5905359"/>
            <a:ext cx="495600" cy="0"/>
          </a:xfrm>
          <a:prstGeom prst="straightConnector1">
            <a:avLst/>
          </a:prstGeom>
          <a:noFill/>
          <a:ln cap="flat" cmpd="sng" w="19050">
            <a:solidFill>
              <a:srgbClr val="757070"/>
            </a:solidFill>
            <a:prstDash val="solid"/>
            <a:miter lim="800000"/>
            <a:headEnd len="sm" w="sm" type="none"/>
            <a:tailEnd len="sm" w="sm" type="none"/>
          </a:ln>
        </p:spPr>
      </p:cxnSp>
      <p:cxnSp>
        <p:nvCxnSpPr>
          <p:cNvPr id="539" name="Google Shape;539;p15"/>
          <p:cNvCxnSpPr/>
          <p:nvPr/>
        </p:nvCxnSpPr>
        <p:spPr>
          <a:xfrm>
            <a:off x="3061863" y="5905359"/>
            <a:ext cx="495600" cy="0"/>
          </a:xfrm>
          <a:prstGeom prst="straightConnector1">
            <a:avLst/>
          </a:prstGeom>
          <a:noFill/>
          <a:ln cap="flat" cmpd="sng" w="19050">
            <a:solidFill>
              <a:srgbClr val="757070"/>
            </a:solidFill>
            <a:prstDash val="solid"/>
            <a:miter lim="800000"/>
            <a:headEnd len="sm" w="sm" type="none"/>
            <a:tailEnd len="sm" w="sm" type="none"/>
          </a:ln>
        </p:spPr>
      </p:cxnSp>
      <p:sp>
        <p:nvSpPr>
          <p:cNvPr id="540" name="Google Shape;540;p15"/>
          <p:cNvSpPr txBox="1"/>
          <p:nvPr/>
        </p:nvSpPr>
        <p:spPr>
          <a:xfrm>
            <a:off x="7495560" y="3287714"/>
            <a:ext cx="4710729" cy="954107"/>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Product Ownership as an Agile Discipline and Craft</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Skills and Behaviors for Agile Product Ownership</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Analyze to Determine Value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Enabling Valuable Delivery </a:t>
            </a:r>
            <a:endParaRPr b="0" i="0" sz="1400" u="none" cap="none" strike="noStrike">
              <a:solidFill>
                <a:srgbClr val="000000"/>
              </a:solidFill>
              <a:latin typeface="Arial"/>
              <a:ea typeface="Arial"/>
              <a:cs typeface="Arial"/>
              <a:sym typeface="Arial"/>
            </a:endParaRPr>
          </a:p>
        </p:txBody>
      </p:sp>
      <p:sp>
        <p:nvSpPr>
          <p:cNvPr id="541" name="Google Shape;541;p15"/>
          <p:cNvSpPr txBox="1"/>
          <p:nvPr/>
        </p:nvSpPr>
        <p:spPr>
          <a:xfrm>
            <a:off x="177096" y="3308272"/>
            <a:ext cx="5919000" cy="1169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Achieving the Agile Product Ownership certification validates knowledge to effectively deliver valuable software, products, and services through key agile practices. Designees can create organizational and team environments conducive to frequent and transparent collaboration between customers, business stakeholders, and development teams. </a:t>
            </a:r>
            <a:endParaRPr b="0" i="0" sz="1400" u="none" cap="none" strike="noStrike">
              <a:solidFill>
                <a:srgbClr val="000000"/>
              </a:solidFill>
              <a:latin typeface="Arial"/>
              <a:ea typeface="Arial"/>
              <a:cs typeface="Arial"/>
              <a:sym typeface="Arial"/>
            </a:endParaRPr>
          </a:p>
        </p:txBody>
      </p:sp>
      <p:pic>
        <p:nvPicPr>
          <p:cNvPr id="542" name="Google Shape;542;p15">
            <a:hlinkClick action="ppaction://hlinksldjump" r:id="rId6"/>
          </p:cNvPr>
          <p:cNvPicPr preferRelativeResize="0"/>
          <p:nvPr/>
        </p:nvPicPr>
        <p:blipFill rotWithShape="1">
          <a:blip r:embed="rId7">
            <a:alphaModFix/>
          </a:blip>
          <a:srcRect b="0" l="0" r="0" t="0"/>
          <a:stretch/>
        </p:blipFill>
        <p:spPr>
          <a:xfrm>
            <a:off x="177111" y="5319629"/>
            <a:ext cx="1048368" cy="1171461"/>
          </a:xfrm>
          <a:prstGeom prst="rect">
            <a:avLst/>
          </a:prstGeom>
          <a:noFill/>
          <a:ln>
            <a:noFill/>
          </a:ln>
        </p:spPr>
      </p:pic>
      <p:pic>
        <p:nvPicPr>
          <p:cNvPr id="543" name="Google Shape;543;p15">
            <a:hlinkClick action="ppaction://hlinksldjump" r:id="rId8"/>
          </p:cNvPr>
          <p:cNvPicPr preferRelativeResize="0"/>
          <p:nvPr/>
        </p:nvPicPr>
        <p:blipFill rotWithShape="1">
          <a:blip r:embed="rId9">
            <a:alphaModFix/>
          </a:blip>
          <a:srcRect b="0" l="0" r="0" t="0"/>
          <a:stretch/>
        </p:blipFill>
        <p:spPr>
          <a:xfrm>
            <a:off x="3654983" y="5320554"/>
            <a:ext cx="1048368" cy="1171461"/>
          </a:xfrm>
          <a:prstGeom prst="rect">
            <a:avLst/>
          </a:prstGeom>
          <a:noFill/>
          <a:ln>
            <a:noFill/>
          </a:ln>
        </p:spPr>
      </p:pic>
      <p:sp>
        <p:nvSpPr>
          <p:cNvPr id="544" name="Google Shape;544;p15"/>
          <p:cNvSpPr txBox="1"/>
          <p:nvPr/>
        </p:nvSpPr>
        <p:spPr>
          <a:xfrm>
            <a:off x="7442749" y="5130447"/>
            <a:ext cx="32481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DESIGNED FOR</a:t>
            </a:r>
            <a:endParaRPr b="0" i="0" sz="1400" u="none" cap="none" strike="noStrike">
              <a:solidFill>
                <a:srgbClr val="000000"/>
              </a:solidFill>
              <a:latin typeface="Arial"/>
              <a:ea typeface="Arial"/>
              <a:cs typeface="Arial"/>
              <a:sym typeface="Arial"/>
            </a:endParaRPr>
          </a:p>
        </p:txBody>
      </p:sp>
      <p:sp>
        <p:nvSpPr>
          <p:cNvPr id="545" name="Google Shape;545;p15"/>
          <p:cNvSpPr txBox="1"/>
          <p:nvPr/>
        </p:nvSpPr>
        <p:spPr>
          <a:xfrm>
            <a:off x="177100" y="6457800"/>
            <a:ext cx="3441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u="sng">
                <a:solidFill>
                  <a:schemeClr val="hlink"/>
                </a:solidFill>
                <a:latin typeface="Roboto"/>
                <a:ea typeface="Roboto"/>
                <a:cs typeface="Roboto"/>
                <a:sym typeface="Roboto"/>
                <a:hlinkClick action="ppaction://hlinksldjump" r:id="rId10"/>
              </a:rPr>
              <a:t>Go Back to Learning Programs</a:t>
            </a:r>
            <a:endParaRPr b="1">
              <a:latin typeface="Roboto"/>
              <a:ea typeface="Roboto"/>
              <a:cs typeface="Roboto"/>
              <a:sym typeface="Robot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549" name="Shape 549"/>
        <p:cNvGrpSpPr/>
        <p:nvPr/>
      </p:nvGrpSpPr>
      <p:grpSpPr>
        <a:xfrm>
          <a:off x="0" y="0"/>
          <a:ext cx="0" cy="0"/>
          <a:chOff x="0" y="0"/>
          <a:chExt cx="0" cy="0"/>
        </a:xfrm>
      </p:grpSpPr>
      <p:pic>
        <p:nvPicPr>
          <p:cNvPr id="550" name="Google Shape;550;p16"/>
          <p:cNvPicPr preferRelativeResize="0"/>
          <p:nvPr/>
        </p:nvPicPr>
        <p:blipFill rotWithShape="1">
          <a:blip r:embed="rId3">
            <a:alphaModFix/>
          </a:blip>
          <a:srcRect b="22738" l="0" r="19008" t="25921"/>
          <a:stretch/>
        </p:blipFill>
        <p:spPr>
          <a:xfrm>
            <a:off x="6046825" y="0"/>
            <a:ext cx="6159474" cy="6857999"/>
          </a:xfrm>
          <a:prstGeom prst="rect">
            <a:avLst/>
          </a:prstGeom>
          <a:noFill/>
          <a:ln>
            <a:noFill/>
          </a:ln>
        </p:spPr>
      </p:pic>
      <p:pic>
        <p:nvPicPr>
          <p:cNvPr id="551" name="Google Shape;551;p16"/>
          <p:cNvPicPr preferRelativeResize="0"/>
          <p:nvPr/>
        </p:nvPicPr>
        <p:blipFill rotWithShape="1">
          <a:blip r:embed="rId4">
            <a:alphaModFix/>
          </a:blip>
          <a:srcRect b="0" l="0" r="0" t="0"/>
          <a:stretch/>
        </p:blipFill>
        <p:spPr>
          <a:xfrm>
            <a:off x="538105" y="187612"/>
            <a:ext cx="2116193" cy="2364663"/>
          </a:xfrm>
          <a:prstGeom prst="rect">
            <a:avLst/>
          </a:prstGeom>
          <a:noFill/>
          <a:ln>
            <a:noFill/>
          </a:ln>
        </p:spPr>
      </p:pic>
      <p:sp>
        <p:nvSpPr>
          <p:cNvPr id="552" name="Google Shape;552;p16"/>
          <p:cNvSpPr txBox="1"/>
          <p:nvPr/>
        </p:nvSpPr>
        <p:spPr>
          <a:xfrm>
            <a:off x="2823632" y="1016001"/>
            <a:ext cx="8771321" cy="31700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Roboto"/>
                <a:ea typeface="Roboto"/>
                <a:cs typeface="Roboto"/>
                <a:sym typeface="Roboto"/>
              </a:rPr>
              <a:t>Enterprise Product Ownership</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4000"/>
              <a:buFont typeface="Arial"/>
              <a:buNone/>
            </a:pPr>
            <a:br>
              <a:rPr b="0" i="0" lang="en-US" sz="4000" u="none" cap="none" strike="noStrike">
                <a:solidFill>
                  <a:schemeClr val="dk1"/>
                </a:solidFill>
                <a:latin typeface="Calibri"/>
                <a:ea typeface="Calibri"/>
                <a:cs typeface="Calibri"/>
                <a:sym typeface="Calibri"/>
              </a:rPr>
            </a:br>
            <a:br>
              <a:rPr b="0" i="0" lang="en-US" sz="4000" u="none" cap="none" strike="noStrike">
                <a:solidFill>
                  <a:schemeClr val="dk1"/>
                </a:solidFill>
                <a:latin typeface="Roboto"/>
                <a:ea typeface="Roboto"/>
                <a:cs typeface="Roboto"/>
                <a:sym typeface="Roboto"/>
              </a:rPr>
            </a:br>
            <a:br>
              <a:rPr b="0" i="0" lang="en-US" sz="4000" u="none" cap="none" strike="noStrike">
                <a:solidFill>
                  <a:schemeClr val="dk1"/>
                </a:solidFill>
                <a:latin typeface="Roboto"/>
                <a:ea typeface="Roboto"/>
                <a:cs typeface="Roboto"/>
                <a:sym typeface="Roboto"/>
              </a:rPr>
            </a:br>
            <a:endParaRPr b="0" i="0" sz="4000" u="none" cap="none" strike="noStrike">
              <a:solidFill>
                <a:schemeClr val="dk1"/>
              </a:solidFill>
              <a:latin typeface="Roboto"/>
              <a:ea typeface="Roboto"/>
              <a:cs typeface="Roboto"/>
              <a:sym typeface="Roboto"/>
            </a:endParaRPr>
          </a:p>
        </p:txBody>
      </p:sp>
      <p:sp>
        <p:nvSpPr>
          <p:cNvPr id="553" name="Google Shape;553;p16"/>
          <p:cNvSpPr txBox="1"/>
          <p:nvPr/>
        </p:nvSpPr>
        <p:spPr>
          <a:xfrm>
            <a:off x="177096" y="2924202"/>
            <a:ext cx="289855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ABOUT THIS CERTIFICATION</a:t>
            </a:r>
            <a:endParaRPr b="0" i="0" sz="1400" u="none" cap="none" strike="noStrike">
              <a:solidFill>
                <a:srgbClr val="000000"/>
              </a:solidFill>
              <a:latin typeface="Arial"/>
              <a:ea typeface="Arial"/>
              <a:cs typeface="Arial"/>
              <a:sym typeface="Arial"/>
            </a:endParaRPr>
          </a:p>
        </p:txBody>
      </p:sp>
      <p:sp>
        <p:nvSpPr>
          <p:cNvPr id="554" name="Google Shape;554;p16"/>
          <p:cNvSpPr txBox="1"/>
          <p:nvPr/>
        </p:nvSpPr>
        <p:spPr>
          <a:xfrm>
            <a:off x="7442749" y="2924202"/>
            <a:ext cx="3376245"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FEATURED LEARNING OUTCOMES</a:t>
            </a:r>
            <a:endParaRPr b="0" i="0" sz="1400" u="none" cap="none" strike="noStrike">
              <a:solidFill>
                <a:srgbClr val="000000"/>
              </a:solidFill>
              <a:latin typeface="Arial"/>
              <a:ea typeface="Arial"/>
              <a:cs typeface="Arial"/>
              <a:sym typeface="Arial"/>
            </a:endParaRPr>
          </a:p>
        </p:txBody>
      </p:sp>
      <p:sp>
        <p:nvSpPr>
          <p:cNvPr id="555" name="Google Shape;555;p16"/>
          <p:cNvSpPr txBox="1"/>
          <p:nvPr/>
        </p:nvSpPr>
        <p:spPr>
          <a:xfrm>
            <a:off x="7495560" y="3287714"/>
            <a:ext cx="4710729" cy="1169551"/>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Enterprise Product Ownership Context</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Skills and Behaviors for Enterprise Product Ownership</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Defining Enterprise Value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Analyzing Beyond an Initiative</a:t>
            </a:r>
            <a:endParaRPr b="0" i="0" sz="1400" u="none" cap="none" strike="noStrike">
              <a:solidFill>
                <a:srgbClr val="000000"/>
              </a:solidFill>
              <a:latin typeface="Arial"/>
              <a:ea typeface="Arial"/>
              <a:cs typeface="Arial"/>
              <a:sym typeface="Arial"/>
            </a:endParaRPr>
          </a:p>
        </p:txBody>
      </p:sp>
      <p:sp>
        <p:nvSpPr>
          <p:cNvPr id="556" name="Google Shape;556;p16"/>
          <p:cNvSpPr txBox="1"/>
          <p:nvPr/>
        </p:nvSpPr>
        <p:spPr>
          <a:xfrm>
            <a:off x="177096" y="3308272"/>
            <a:ext cx="5918904"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The Enterprise Product Ownership certification effectively validates one’s knowledge to eliminate silos, align value delivery to corporate vision and strategy, and engage stakeholders at broad levels. </a:t>
            </a:r>
            <a:endParaRPr b="0" i="0" sz="1400" u="none" cap="none" strike="noStrike">
              <a:solidFill>
                <a:srgbClr val="000000"/>
              </a:solidFill>
              <a:latin typeface="Arial"/>
              <a:ea typeface="Arial"/>
              <a:cs typeface="Arial"/>
              <a:sym typeface="Arial"/>
            </a:endParaRPr>
          </a:p>
        </p:txBody>
      </p:sp>
      <p:pic>
        <p:nvPicPr>
          <p:cNvPr id="557" name="Google Shape;557;p16">
            <a:hlinkClick action="ppaction://hlinksldjump" r:id="rId5"/>
          </p:cNvPr>
          <p:cNvPicPr preferRelativeResize="0"/>
          <p:nvPr/>
        </p:nvPicPr>
        <p:blipFill rotWithShape="1">
          <a:blip r:embed="rId6">
            <a:alphaModFix/>
          </a:blip>
          <a:srcRect b="0" l="0" r="0" t="0"/>
          <a:stretch/>
        </p:blipFill>
        <p:spPr>
          <a:xfrm>
            <a:off x="1916008" y="5319629"/>
            <a:ext cx="1048368" cy="1171461"/>
          </a:xfrm>
          <a:prstGeom prst="rect">
            <a:avLst/>
          </a:prstGeom>
          <a:noFill/>
          <a:ln>
            <a:noFill/>
          </a:ln>
        </p:spPr>
      </p:pic>
      <p:cxnSp>
        <p:nvCxnSpPr>
          <p:cNvPr id="558" name="Google Shape;558;p16"/>
          <p:cNvCxnSpPr/>
          <p:nvPr/>
        </p:nvCxnSpPr>
        <p:spPr>
          <a:xfrm>
            <a:off x="1301921" y="5905359"/>
            <a:ext cx="495600" cy="0"/>
          </a:xfrm>
          <a:prstGeom prst="straightConnector1">
            <a:avLst/>
          </a:prstGeom>
          <a:noFill/>
          <a:ln cap="flat" cmpd="sng" w="19050">
            <a:solidFill>
              <a:srgbClr val="757070"/>
            </a:solidFill>
            <a:prstDash val="solid"/>
            <a:miter lim="800000"/>
            <a:headEnd len="sm" w="sm" type="none"/>
            <a:tailEnd len="sm" w="sm" type="none"/>
          </a:ln>
        </p:spPr>
      </p:cxnSp>
      <p:cxnSp>
        <p:nvCxnSpPr>
          <p:cNvPr id="559" name="Google Shape;559;p16"/>
          <p:cNvCxnSpPr/>
          <p:nvPr/>
        </p:nvCxnSpPr>
        <p:spPr>
          <a:xfrm>
            <a:off x="3061863" y="5905359"/>
            <a:ext cx="495600" cy="0"/>
          </a:xfrm>
          <a:prstGeom prst="straightConnector1">
            <a:avLst/>
          </a:prstGeom>
          <a:noFill/>
          <a:ln cap="flat" cmpd="sng" w="19050">
            <a:solidFill>
              <a:srgbClr val="757070"/>
            </a:solidFill>
            <a:prstDash val="solid"/>
            <a:miter lim="800000"/>
            <a:headEnd len="sm" w="sm" type="none"/>
            <a:tailEnd len="sm" w="sm" type="none"/>
          </a:ln>
        </p:spPr>
      </p:cxnSp>
      <p:pic>
        <p:nvPicPr>
          <p:cNvPr id="560" name="Google Shape;560;p16">
            <a:hlinkClick action="ppaction://hlinksldjump" r:id="rId7"/>
          </p:cNvPr>
          <p:cNvPicPr preferRelativeResize="0"/>
          <p:nvPr/>
        </p:nvPicPr>
        <p:blipFill rotWithShape="1">
          <a:blip r:embed="rId8">
            <a:alphaModFix/>
          </a:blip>
          <a:srcRect b="0" l="0" r="0" t="0"/>
          <a:stretch/>
        </p:blipFill>
        <p:spPr>
          <a:xfrm>
            <a:off x="177111" y="5319629"/>
            <a:ext cx="1048368" cy="1171461"/>
          </a:xfrm>
          <a:prstGeom prst="rect">
            <a:avLst/>
          </a:prstGeom>
          <a:noFill/>
          <a:ln>
            <a:noFill/>
          </a:ln>
        </p:spPr>
      </p:pic>
      <p:pic>
        <p:nvPicPr>
          <p:cNvPr id="561" name="Google Shape;561;p16">
            <a:hlinkClick action="ppaction://hlinksldjump" r:id="rId9"/>
          </p:cNvPr>
          <p:cNvPicPr preferRelativeResize="0"/>
          <p:nvPr/>
        </p:nvPicPr>
        <p:blipFill rotWithShape="1">
          <a:blip r:embed="rId4">
            <a:alphaModFix/>
          </a:blip>
          <a:srcRect b="0" l="0" r="0" t="0"/>
          <a:stretch/>
        </p:blipFill>
        <p:spPr>
          <a:xfrm>
            <a:off x="3654983" y="5320554"/>
            <a:ext cx="1048368" cy="1171461"/>
          </a:xfrm>
          <a:prstGeom prst="rect">
            <a:avLst/>
          </a:prstGeom>
          <a:noFill/>
          <a:ln>
            <a:noFill/>
          </a:ln>
        </p:spPr>
      </p:pic>
      <p:sp>
        <p:nvSpPr>
          <p:cNvPr id="562" name="Google Shape;562;p16"/>
          <p:cNvSpPr txBox="1"/>
          <p:nvPr/>
        </p:nvSpPr>
        <p:spPr>
          <a:xfrm>
            <a:off x="177108" y="4844875"/>
            <a:ext cx="57774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PART OF THE PRODUCT OWNERSHIP TRACK</a:t>
            </a:r>
            <a:endParaRPr b="0" i="0" sz="1400" u="none" cap="none" strike="noStrike">
              <a:solidFill>
                <a:srgbClr val="000000"/>
              </a:solidFill>
              <a:latin typeface="Arial"/>
              <a:ea typeface="Arial"/>
              <a:cs typeface="Arial"/>
              <a:sym typeface="Arial"/>
            </a:endParaRPr>
          </a:p>
        </p:txBody>
      </p:sp>
      <p:sp>
        <p:nvSpPr>
          <p:cNvPr id="563" name="Google Shape;563;p16"/>
          <p:cNvSpPr txBox="1"/>
          <p:nvPr/>
        </p:nvSpPr>
        <p:spPr>
          <a:xfrm>
            <a:off x="7483214" y="5567950"/>
            <a:ext cx="37113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Business analysts, product owners, and product managers.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
        <p:nvSpPr>
          <p:cNvPr id="564" name="Google Shape;564;p16"/>
          <p:cNvSpPr txBox="1"/>
          <p:nvPr/>
        </p:nvSpPr>
        <p:spPr>
          <a:xfrm>
            <a:off x="7442749" y="5130447"/>
            <a:ext cx="32481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DESIGNED FOR</a:t>
            </a:r>
            <a:endParaRPr b="0" i="0" sz="1400" u="none" cap="none" strike="noStrike">
              <a:solidFill>
                <a:srgbClr val="000000"/>
              </a:solidFill>
              <a:latin typeface="Arial"/>
              <a:ea typeface="Arial"/>
              <a:cs typeface="Arial"/>
              <a:sym typeface="Arial"/>
            </a:endParaRPr>
          </a:p>
        </p:txBody>
      </p:sp>
      <p:sp>
        <p:nvSpPr>
          <p:cNvPr id="565" name="Google Shape;565;p16"/>
          <p:cNvSpPr txBox="1"/>
          <p:nvPr/>
        </p:nvSpPr>
        <p:spPr>
          <a:xfrm>
            <a:off x="177100" y="6457800"/>
            <a:ext cx="3441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u="sng">
                <a:solidFill>
                  <a:schemeClr val="hlink"/>
                </a:solidFill>
                <a:latin typeface="Roboto"/>
                <a:ea typeface="Roboto"/>
                <a:cs typeface="Roboto"/>
                <a:sym typeface="Roboto"/>
                <a:hlinkClick action="ppaction://hlinksldjump" r:id="rId10"/>
              </a:rPr>
              <a:t>Go Back to Learning Programs</a:t>
            </a:r>
            <a:endParaRPr b="1">
              <a:latin typeface="Roboto"/>
              <a:ea typeface="Roboto"/>
              <a:cs typeface="Roboto"/>
              <a:sym typeface="Roboto"/>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569" name="Shape 569"/>
        <p:cNvGrpSpPr/>
        <p:nvPr/>
      </p:nvGrpSpPr>
      <p:grpSpPr>
        <a:xfrm>
          <a:off x="0" y="0"/>
          <a:ext cx="0" cy="0"/>
          <a:chOff x="0" y="0"/>
          <a:chExt cx="0" cy="0"/>
        </a:xfrm>
      </p:grpSpPr>
      <p:pic>
        <p:nvPicPr>
          <p:cNvPr id="570" name="Google Shape;570;p12"/>
          <p:cNvPicPr preferRelativeResize="0"/>
          <p:nvPr/>
        </p:nvPicPr>
        <p:blipFill rotWithShape="1">
          <a:blip r:embed="rId3">
            <a:alphaModFix/>
          </a:blip>
          <a:srcRect b="22738" l="0" r="19008" t="25921"/>
          <a:stretch/>
        </p:blipFill>
        <p:spPr>
          <a:xfrm>
            <a:off x="6046825" y="0"/>
            <a:ext cx="6159474" cy="6857999"/>
          </a:xfrm>
          <a:prstGeom prst="rect">
            <a:avLst/>
          </a:prstGeom>
          <a:noFill/>
          <a:ln>
            <a:noFill/>
          </a:ln>
        </p:spPr>
      </p:pic>
      <p:pic>
        <p:nvPicPr>
          <p:cNvPr id="571" name="Google Shape;571;p12"/>
          <p:cNvPicPr preferRelativeResize="0"/>
          <p:nvPr/>
        </p:nvPicPr>
        <p:blipFill rotWithShape="1">
          <a:blip r:embed="rId4">
            <a:alphaModFix/>
          </a:blip>
          <a:srcRect b="0" l="0" r="0" t="0"/>
          <a:stretch/>
        </p:blipFill>
        <p:spPr>
          <a:xfrm>
            <a:off x="538105" y="187612"/>
            <a:ext cx="2116193" cy="2364663"/>
          </a:xfrm>
          <a:prstGeom prst="rect">
            <a:avLst/>
          </a:prstGeom>
          <a:noFill/>
          <a:ln>
            <a:noFill/>
          </a:ln>
        </p:spPr>
      </p:pic>
      <p:sp>
        <p:nvSpPr>
          <p:cNvPr id="572" name="Google Shape;572;p12"/>
          <p:cNvSpPr txBox="1"/>
          <p:nvPr/>
        </p:nvSpPr>
        <p:spPr>
          <a:xfrm>
            <a:off x="2823632" y="1016001"/>
            <a:ext cx="10062900" cy="2555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Roboto"/>
                <a:ea typeface="Roboto"/>
                <a:cs typeface="Roboto"/>
                <a:sym typeface="Roboto"/>
              </a:rPr>
              <a:t>Agile Project and Delivery Management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4000"/>
              <a:buFont typeface="Arial"/>
              <a:buNone/>
            </a:pPr>
            <a:br>
              <a:rPr b="0" i="0" lang="en-US" sz="4000" u="none" cap="none" strike="noStrike">
                <a:solidFill>
                  <a:schemeClr val="dk1"/>
                </a:solidFill>
                <a:latin typeface="Roboto"/>
                <a:ea typeface="Roboto"/>
                <a:cs typeface="Roboto"/>
                <a:sym typeface="Roboto"/>
              </a:rPr>
            </a:br>
            <a:br>
              <a:rPr b="0" i="0" lang="en-US" sz="4000" u="none" cap="none" strike="noStrike">
                <a:solidFill>
                  <a:schemeClr val="dk1"/>
                </a:solidFill>
                <a:latin typeface="Roboto"/>
                <a:ea typeface="Roboto"/>
                <a:cs typeface="Roboto"/>
                <a:sym typeface="Roboto"/>
              </a:rPr>
            </a:br>
            <a:endParaRPr b="0" i="0" sz="4000" u="none" cap="none" strike="noStrike">
              <a:solidFill>
                <a:schemeClr val="dk1"/>
              </a:solidFill>
              <a:latin typeface="Roboto"/>
              <a:ea typeface="Roboto"/>
              <a:cs typeface="Roboto"/>
              <a:sym typeface="Roboto"/>
            </a:endParaRPr>
          </a:p>
        </p:txBody>
      </p:sp>
      <p:sp>
        <p:nvSpPr>
          <p:cNvPr id="573" name="Google Shape;573;p12"/>
          <p:cNvSpPr txBox="1"/>
          <p:nvPr/>
        </p:nvSpPr>
        <p:spPr>
          <a:xfrm>
            <a:off x="177096" y="2924202"/>
            <a:ext cx="289855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ABOUT THIS CERTIFICATION</a:t>
            </a:r>
            <a:endParaRPr b="0" i="0" sz="1400" u="none" cap="none" strike="noStrike">
              <a:solidFill>
                <a:srgbClr val="000000"/>
              </a:solidFill>
              <a:latin typeface="Arial"/>
              <a:ea typeface="Arial"/>
              <a:cs typeface="Arial"/>
              <a:sym typeface="Arial"/>
            </a:endParaRPr>
          </a:p>
        </p:txBody>
      </p:sp>
      <p:sp>
        <p:nvSpPr>
          <p:cNvPr id="574" name="Google Shape;574;p12"/>
          <p:cNvSpPr txBox="1"/>
          <p:nvPr/>
        </p:nvSpPr>
        <p:spPr>
          <a:xfrm>
            <a:off x="7442749" y="2924202"/>
            <a:ext cx="3376245"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FEATURED LEARNING OUTCOMES</a:t>
            </a:r>
            <a:endParaRPr b="0" i="0" sz="1400" u="none" cap="none" strike="noStrike">
              <a:solidFill>
                <a:srgbClr val="000000"/>
              </a:solidFill>
              <a:latin typeface="Arial"/>
              <a:ea typeface="Arial"/>
              <a:cs typeface="Arial"/>
              <a:sym typeface="Arial"/>
            </a:endParaRPr>
          </a:p>
        </p:txBody>
      </p:sp>
      <p:sp>
        <p:nvSpPr>
          <p:cNvPr id="575" name="Google Shape;575;p12"/>
          <p:cNvSpPr txBox="1"/>
          <p:nvPr/>
        </p:nvSpPr>
        <p:spPr>
          <a:xfrm>
            <a:off x="7483214" y="5567950"/>
            <a:ext cx="45786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Delivery managers and delivery team leads.</a:t>
            </a:r>
            <a:endParaRPr b="0" i="0" sz="14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
        <p:nvSpPr>
          <p:cNvPr id="576" name="Google Shape;576;p12"/>
          <p:cNvSpPr txBox="1"/>
          <p:nvPr/>
        </p:nvSpPr>
        <p:spPr>
          <a:xfrm>
            <a:off x="177109" y="4899900"/>
            <a:ext cx="60960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PART OF THE DELIVERY MANAGEMENT TRACK</a:t>
            </a:r>
            <a:endParaRPr b="0" i="0" sz="1400" u="none" cap="none" strike="noStrike">
              <a:solidFill>
                <a:srgbClr val="000000"/>
              </a:solidFill>
              <a:latin typeface="Arial"/>
              <a:ea typeface="Arial"/>
              <a:cs typeface="Arial"/>
              <a:sym typeface="Arial"/>
            </a:endParaRPr>
          </a:p>
        </p:txBody>
      </p:sp>
      <p:sp>
        <p:nvSpPr>
          <p:cNvPr id="577" name="Google Shape;577;p12"/>
          <p:cNvSpPr txBox="1"/>
          <p:nvPr/>
        </p:nvSpPr>
        <p:spPr>
          <a:xfrm>
            <a:off x="7495560" y="3287714"/>
            <a:ext cx="4710729" cy="1169551"/>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Delivery Agility</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Manage the System, Empower the Team</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Deliver Value Continuously</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Planning and Monitoring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
        <p:nvSpPr>
          <p:cNvPr id="578" name="Google Shape;578;p12"/>
          <p:cNvSpPr txBox="1"/>
          <p:nvPr/>
        </p:nvSpPr>
        <p:spPr>
          <a:xfrm>
            <a:off x="177096" y="3308272"/>
            <a:ext cx="5919000" cy="1169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The Agile Project and Delivery Management certification verifies that the holder possesses the skills for successful Lean and Agile product delivery using various approaches, including projects and value-streams. The learner will be able to identify dependencies and blockers, enable rapid feedback and learning, and facilitate incremental value delivery.</a:t>
            </a:r>
            <a:endParaRPr b="0" i="0" sz="1400" u="none" cap="none" strike="noStrike">
              <a:solidFill>
                <a:srgbClr val="000000"/>
              </a:solidFill>
              <a:latin typeface="Arial"/>
              <a:ea typeface="Arial"/>
              <a:cs typeface="Arial"/>
              <a:sym typeface="Arial"/>
            </a:endParaRPr>
          </a:p>
        </p:txBody>
      </p:sp>
      <p:pic>
        <p:nvPicPr>
          <p:cNvPr id="579" name="Google Shape;579;p12">
            <a:hlinkClick action="ppaction://hlinksldjump" r:id="rId5"/>
          </p:cNvPr>
          <p:cNvPicPr preferRelativeResize="0"/>
          <p:nvPr/>
        </p:nvPicPr>
        <p:blipFill rotWithShape="1">
          <a:blip r:embed="rId4">
            <a:alphaModFix/>
          </a:blip>
          <a:srcRect b="0" l="0" r="0" t="0"/>
          <a:stretch/>
        </p:blipFill>
        <p:spPr>
          <a:xfrm>
            <a:off x="1916008" y="5319629"/>
            <a:ext cx="1048368" cy="1171461"/>
          </a:xfrm>
          <a:prstGeom prst="rect">
            <a:avLst/>
          </a:prstGeom>
          <a:noFill/>
          <a:ln>
            <a:noFill/>
          </a:ln>
        </p:spPr>
      </p:pic>
      <p:cxnSp>
        <p:nvCxnSpPr>
          <p:cNvPr id="580" name="Google Shape;580;p12"/>
          <p:cNvCxnSpPr/>
          <p:nvPr/>
        </p:nvCxnSpPr>
        <p:spPr>
          <a:xfrm>
            <a:off x="1301921" y="5905359"/>
            <a:ext cx="495600" cy="0"/>
          </a:xfrm>
          <a:prstGeom prst="straightConnector1">
            <a:avLst/>
          </a:prstGeom>
          <a:noFill/>
          <a:ln cap="flat" cmpd="sng" w="19050">
            <a:solidFill>
              <a:srgbClr val="757070"/>
            </a:solidFill>
            <a:prstDash val="solid"/>
            <a:miter lim="800000"/>
            <a:headEnd len="sm" w="sm" type="none"/>
            <a:tailEnd len="sm" w="sm" type="none"/>
          </a:ln>
        </p:spPr>
      </p:cxnSp>
      <p:cxnSp>
        <p:nvCxnSpPr>
          <p:cNvPr id="581" name="Google Shape;581;p12"/>
          <p:cNvCxnSpPr/>
          <p:nvPr/>
        </p:nvCxnSpPr>
        <p:spPr>
          <a:xfrm>
            <a:off x="3061863" y="5905359"/>
            <a:ext cx="495600" cy="0"/>
          </a:xfrm>
          <a:prstGeom prst="straightConnector1">
            <a:avLst/>
          </a:prstGeom>
          <a:noFill/>
          <a:ln cap="flat" cmpd="sng" w="19050">
            <a:solidFill>
              <a:srgbClr val="757070"/>
            </a:solidFill>
            <a:prstDash val="solid"/>
            <a:miter lim="800000"/>
            <a:headEnd len="sm" w="sm" type="none"/>
            <a:tailEnd len="sm" w="sm" type="none"/>
          </a:ln>
        </p:spPr>
      </p:cxnSp>
      <p:pic>
        <p:nvPicPr>
          <p:cNvPr id="582" name="Google Shape;582;p12">
            <a:hlinkClick action="ppaction://hlinksldjump" r:id="rId6"/>
          </p:cNvPr>
          <p:cNvPicPr preferRelativeResize="0"/>
          <p:nvPr/>
        </p:nvPicPr>
        <p:blipFill rotWithShape="1">
          <a:blip r:embed="rId7">
            <a:alphaModFix/>
          </a:blip>
          <a:srcRect b="0" l="0" r="0" t="0"/>
          <a:stretch/>
        </p:blipFill>
        <p:spPr>
          <a:xfrm>
            <a:off x="177111" y="5319629"/>
            <a:ext cx="1048368" cy="1171461"/>
          </a:xfrm>
          <a:prstGeom prst="rect">
            <a:avLst/>
          </a:prstGeom>
          <a:noFill/>
          <a:ln>
            <a:noFill/>
          </a:ln>
        </p:spPr>
      </p:pic>
      <p:pic>
        <p:nvPicPr>
          <p:cNvPr id="583" name="Google Shape;583;p12">
            <a:hlinkClick action="ppaction://hlinksldjump" r:id="rId8"/>
          </p:cNvPr>
          <p:cNvPicPr preferRelativeResize="0"/>
          <p:nvPr/>
        </p:nvPicPr>
        <p:blipFill rotWithShape="1">
          <a:blip r:embed="rId9">
            <a:alphaModFix/>
          </a:blip>
          <a:srcRect b="0" l="0" r="0" t="0"/>
          <a:stretch/>
        </p:blipFill>
        <p:spPr>
          <a:xfrm>
            <a:off x="3654983" y="5339354"/>
            <a:ext cx="1048368" cy="1171461"/>
          </a:xfrm>
          <a:prstGeom prst="rect">
            <a:avLst/>
          </a:prstGeom>
          <a:noFill/>
          <a:ln>
            <a:noFill/>
          </a:ln>
        </p:spPr>
      </p:pic>
      <p:sp>
        <p:nvSpPr>
          <p:cNvPr id="584" name="Google Shape;584;p12"/>
          <p:cNvSpPr txBox="1"/>
          <p:nvPr/>
        </p:nvSpPr>
        <p:spPr>
          <a:xfrm>
            <a:off x="7442749" y="5130447"/>
            <a:ext cx="32481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DESIGNED FOR</a:t>
            </a:r>
            <a:endParaRPr b="0" i="0" sz="1400" u="none" cap="none" strike="noStrike">
              <a:solidFill>
                <a:srgbClr val="000000"/>
              </a:solidFill>
              <a:latin typeface="Arial"/>
              <a:ea typeface="Arial"/>
              <a:cs typeface="Arial"/>
              <a:sym typeface="Arial"/>
            </a:endParaRPr>
          </a:p>
        </p:txBody>
      </p:sp>
      <p:sp>
        <p:nvSpPr>
          <p:cNvPr id="585" name="Google Shape;585;p12"/>
          <p:cNvSpPr txBox="1"/>
          <p:nvPr/>
        </p:nvSpPr>
        <p:spPr>
          <a:xfrm>
            <a:off x="177100" y="6457800"/>
            <a:ext cx="3441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u="sng">
                <a:solidFill>
                  <a:schemeClr val="hlink"/>
                </a:solidFill>
                <a:latin typeface="Roboto"/>
                <a:ea typeface="Roboto"/>
                <a:cs typeface="Roboto"/>
                <a:sym typeface="Roboto"/>
                <a:hlinkClick action="ppaction://hlinksldjump" r:id="rId10"/>
              </a:rPr>
              <a:t>Go Back to Learning Programs</a:t>
            </a:r>
            <a:endParaRPr b="1">
              <a:latin typeface="Roboto"/>
              <a:ea typeface="Roboto"/>
              <a:cs typeface="Roboto"/>
              <a:sym typeface="Roboto"/>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589" name="Shape 589"/>
        <p:cNvGrpSpPr/>
        <p:nvPr/>
      </p:nvGrpSpPr>
      <p:grpSpPr>
        <a:xfrm>
          <a:off x="0" y="0"/>
          <a:ext cx="0" cy="0"/>
          <a:chOff x="0" y="0"/>
          <a:chExt cx="0" cy="0"/>
        </a:xfrm>
      </p:grpSpPr>
      <p:pic>
        <p:nvPicPr>
          <p:cNvPr id="590" name="Google Shape;590;p13"/>
          <p:cNvPicPr preferRelativeResize="0"/>
          <p:nvPr/>
        </p:nvPicPr>
        <p:blipFill rotWithShape="1">
          <a:blip r:embed="rId3">
            <a:alphaModFix/>
          </a:blip>
          <a:srcRect b="22738" l="0" r="19008" t="25921"/>
          <a:stretch/>
        </p:blipFill>
        <p:spPr>
          <a:xfrm>
            <a:off x="6046825" y="0"/>
            <a:ext cx="6159474" cy="6857999"/>
          </a:xfrm>
          <a:prstGeom prst="rect">
            <a:avLst/>
          </a:prstGeom>
          <a:noFill/>
          <a:ln>
            <a:noFill/>
          </a:ln>
        </p:spPr>
      </p:pic>
      <p:pic>
        <p:nvPicPr>
          <p:cNvPr id="591" name="Google Shape;591;p13"/>
          <p:cNvPicPr preferRelativeResize="0"/>
          <p:nvPr/>
        </p:nvPicPr>
        <p:blipFill rotWithShape="1">
          <a:blip r:embed="rId4">
            <a:alphaModFix/>
          </a:blip>
          <a:srcRect b="0" l="0" r="0" t="0"/>
          <a:stretch/>
        </p:blipFill>
        <p:spPr>
          <a:xfrm>
            <a:off x="538105" y="187612"/>
            <a:ext cx="2116193" cy="2364663"/>
          </a:xfrm>
          <a:prstGeom prst="rect">
            <a:avLst/>
          </a:prstGeom>
          <a:noFill/>
          <a:ln>
            <a:noFill/>
          </a:ln>
        </p:spPr>
      </p:pic>
      <p:sp>
        <p:nvSpPr>
          <p:cNvPr id="592" name="Google Shape;592;p13"/>
          <p:cNvSpPr txBox="1"/>
          <p:nvPr/>
        </p:nvSpPr>
        <p:spPr>
          <a:xfrm>
            <a:off x="2823632" y="1016001"/>
            <a:ext cx="8771400" cy="2555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Roboto"/>
                <a:ea typeface="Roboto"/>
                <a:cs typeface="Roboto"/>
                <a:sym typeface="Roboto"/>
              </a:rPr>
              <a:t>Delivery at Scale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4000"/>
              <a:buFont typeface="Arial"/>
              <a:buNone/>
            </a:pPr>
            <a:br>
              <a:rPr b="0" i="0" lang="en-US" sz="4000" u="none" cap="none" strike="noStrike">
                <a:solidFill>
                  <a:schemeClr val="dk1"/>
                </a:solidFill>
                <a:latin typeface="Roboto"/>
                <a:ea typeface="Roboto"/>
                <a:cs typeface="Roboto"/>
                <a:sym typeface="Roboto"/>
              </a:rPr>
            </a:br>
            <a:br>
              <a:rPr b="0" i="0" lang="en-US" sz="4000" u="none" cap="none" strike="noStrike">
                <a:solidFill>
                  <a:schemeClr val="dk1"/>
                </a:solidFill>
                <a:latin typeface="Roboto"/>
                <a:ea typeface="Roboto"/>
                <a:cs typeface="Roboto"/>
                <a:sym typeface="Roboto"/>
              </a:rPr>
            </a:br>
            <a:endParaRPr b="0" i="0" sz="4000" u="none" cap="none" strike="noStrike">
              <a:solidFill>
                <a:schemeClr val="dk1"/>
              </a:solidFill>
              <a:latin typeface="Roboto"/>
              <a:ea typeface="Roboto"/>
              <a:cs typeface="Roboto"/>
              <a:sym typeface="Roboto"/>
            </a:endParaRPr>
          </a:p>
        </p:txBody>
      </p:sp>
      <p:sp>
        <p:nvSpPr>
          <p:cNvPr id="593" name="Google Shape;593;p13"/>
          <p:cNvSpPr txBox="1"/>
          <p:nvPr/>
        </p:nvSpPr>
        <p:spPr>
          <a:xfrm>
            <a:off x="177096" y="2924202"/>
            <a:ext cx="289855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ABOUT THIS CERTIFICATION</a:t>
            </a:r>
            <a:endParaRPr b="0" i="0" sz="1400" u="none" cap="none" strike="noStrike">
              <a:solidFill>
                <a:srgbClr val="000000"/>
              </a:solidFill>
              <a:latin typeface="Arial"/>
              <a:ea typeface="Arial"/>
              <a:cs typeface="Arial"/>
              <a:sym typeface="Arial"/>
            </a:endParaRPr>
          </a:p>
        </p:txBody>
      </p:sp>
      <p:sp>
        <p:nvSpPr>
          <p:cNvPr id="594" name="Google Shape;594;p13"/>
          <p:cNvSpPr txBox="1"/>
          <p:nvPr/>
        </p:nvSpPr>
        <p:spPr>
          <a:xfrm>
            <a:off x="7442749" y="2924202"/>
            <a:ext cx="3376245"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FEATURED LEARNING OUTCOMES</a:t>
            </a:r>
            <a:endParaRPr b="0" i="0" sz="1400" u="none" cap="none" strike="noStrike">
              <a:solidFill>
                <a:srgbClr val="000000"/>
              </a:solidFill>
              <a:latin typeface="Arial"/>
              <a:ea typeface="Arial"/>
              <a:cs typeface="Arial"/>
              <a:sym typeface="Arial"/>
            </a:endParaRPr>
          </a:p>
        </p:txBody>
      </p:sp>
      <p:sp>
        <p:nvSpPr>
          <p:cNvPr id="595" name="Google Shape;595;p13"/>
          <p:cNvSpPr txBox="1"/>
          <p:nvPr/>
        </p:nvSpPr>
        <p:spPr>
          <a:xfrm>
            <a:off x="7495560" y="3287714"/>
            <a:ext cx="4710729" cy="954107"/>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Optimize the System</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Empower the Organization to Deliver</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Align Value Delivery at Scale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
        <p:nvSpPr>
          <p:cNvPr id="596" name="Google Shape;596;p13"/>
          <p:cNvSpPr txBox="1"/>
          <p:nvPr/>
        </p:nvSpPr>
        <p:spPr>
          <a:xfrm>
            <a:off x="177096" y="3308272"/>
            <a:ext cx="5919000" cy="1385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This certification demonstrates an individual’s skills to apply agile management skills to enterprise-level product development using value-streams, projects, and programs. It validates proficiency in organizing effective outcomes, eliminating waste, maximizing value-delivery, and communicating value and progress across an organization.</a:t>
            </a:r>
            <a:endParaRPr b="0" i="0" sz="1400" u="none" cap="none" strike="noStrike">
              <a:solidFill>
                <a:srgbClr val="000000"/>
              </a:solidFill>
              <a:latin typeface="Arial"/>
              <a:ea typeface="Arial"/>
              <a:cs typeface="Arial"/>
              <a:sym typeface="Arial"/>
            </a:endParaRPr>
          </a:p>
        </p:txBody>
      </p:sp>
      <p:pic>
        <p:nvPicPr>
          <p:cNvPr id="597" name="Google Shape;597;p13">
            <a:hlinkClick action="ppaction://hlinksldjump" r:id="rId5"/>
          </p:cNvPr>
          <p:cNvPicPr preferRelativeResize="0"/>
          <p:nvPr/>
        </p:nvPicPr>
        <p:blipFill rotWithShape="1">
          <a:blip r:embed="rId6">
            <a:alphaModFix/>
          </a:blip>
          <a:srcRect b="0" l="0" r="0" t="0"/>
          <a:stretch/>
        </p:blipFill>
        <p:spPr>
          <a:xfrm>
            <a:off x="1916008" y="5319629"/>
            <a:ext cx="1048368" cy="1171461"/>
          </a:xfrm>
          <a:prstGeom prst="rect">
            <a:avLst/>
          </a:prstGeom>
          <a:noFill/>
          <a:ln>
            <a:noFill/>
          </a:ln>
        </p:spPr>
      </p:pic>
      <p:cxnSp>
        <p:nvCxnSpPr>
          <p:cNvPr id="598" name="Google Shape;598;p13"/>
          <p:cNvCxnSpPr/>
          <p:nvPr/>
        </p:nvCxnSpPr>
        <p:spPr>
          <a:xfrm>
            <a:off x="1301921" y="5905359"/>
            <a:ext cx="495600" cy="0"/>
          </a:xfrm>
          <a:prstGeom prst="straightConnector1">
            <a:avLst/>
          </a:prstGeom>
          <a:noFill/>
          <a:ln cap="flat" cmpd="sng" w="19050">
            <a:solidFill>
              <a:srgbClr val="757070"/>
            </a:solidFill>
            <a:prstDash val="solid"/>
            <a:miter lim="800000"/>
            <a:headEnd len="sm" w="sm" type="none"/>
            <a:tailEnd len="sm" w="sm" type="none"/>
          </a:ln>
        </p:spPr>
      </p:cxnSp>
      <p:cxnSp>
        <p:nvCxnSpPr>
          <p:cNvPr id="599" name="Google Shape;599;p13"/>
          <p:cNvCxnSpPr/>
          <p:nvPr/>
        </p:nvCxnSpPr>
        <p:spPr>
          <a:xfrm>
            <a:off x="3061863" y="5905359"/>
            <a:ext cx="495600" cy="0"/>
          </a:xfrm>
          <a:prstGeom prst="straightConnector1">
            <a:avLst/>
          </a:prstGeom>
          <a:noFill/>
          <a:ln cap="flat" cmpd="sng" w="19050">
            <a:solidFill>
              <a:srgbClr val="757070"/>
            </a:solidFill>
            <a:prstDash val="solid"/>
            <a:miter lim="800000"/>
            <a:headEnd len="sm" w="sm" type="none"/>
            <a:tailEnd len="sm" w="sm" type="none"/>
          </a:ln>
        </p:spPr>
      </p:cxnSp>
      <p:pic>
        <p:nvPicPr>
          <p:cNvPr id="600" name="Google Shape;600;p13">
            <a:hlinkClick action="ppaction://hlinksldjump" r:id="rId7"/>
          </p:cNvPr>
          <p:cNvPicPr preferRelativeResize="0"/>
          <p:nvPr/>
        </p:nvPicPr>
        <p:blipFill rotWithShape="1">
          <a:blip r:embed="rId8">
            <a:alphaModFix/>
          </a:blip>
          <a:srcRect b="0" l="0" r="0" t="0"/>
          <a:stretch/>
        </p:blipFill>
        <p:spPr>
          <a:xfrm>
            <a:off x="177111" y="5319629"/>
            <a:ext cx="1048368" cy="1171461"/>
          </a:xfrm>
          <a:prstGeom prst="rect">
            <a:avLst/>
          </a:prstGeom>
          <a:noFill/>
          <a:ln>
            <a:noFill/>
          </a:ln>
        </p:spPr>
      </p:pic>
      <p:pic>
        <p:nvPicPr>
          <p:cNvPr id="601" name="Google Shape;601;p13">
            <a:hlinkClick action="ppaction://hlinksldjump" r:id="rId9"/>
          </p:cNvPr>
          <p:cNvPicPr preferRelativeResize="0"/>
          <p:nvPr/>
        </p:nvPicPr>
        <p:blipFill rotWithShape="1">
          <a:blip r:embed="rId4">
            <a:alphaModFix/>
          </a:blip>
          <a:srcRect b="0" l="0" r="0" t="0"/>
          <a:stretch/>
        </p:blipFill>
        <p:spPr>
          <a:xfrm>
            <a:off x="3654983" y="5339354"/>
            <a:ext cx="1048368" cy="1171461"/>
          </a:xfrm>
          <a:prstGeom prst="rect">
            <a:avLst/>
          </a:prstGeom>
          <a:noFill/>
          <a:ln>
            <a:noFill/>
          </a:ln>
        </p:spPr>
      </p:pic>
      <p:sp>
        <p:nvSpPr>
          <p:cNvPr id="602" name="Google Shape;602;p13"/>
          <p:cNvSpPr txBox="1"/>
          <p:nvPr/>
        </p:nvSpPr>
        <p:spPr>
          <a:xfrm>
            <a:off x="177109" y="4899900"/>
            <a:ext cx="60960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PART OF THE DELIVERY MANAGEMENT TRACK</a:t>
            </a:r>
            <a:endParaRPr b="0" i="0" sz="1400" u="none" cap="none" strike="noStrike">
              <a:solidFill>
                <a:srgbClr val="000000"/>
              </a:solidFill>
              <a:latin typeface="Arial"/>
              <a:ea typeface="Arial"/>
              <a:cs typeface="Arial"/>
              <a:sym typeface="Arial"/>
            </a:endParaRPr>
          </a:p>
        </p:txBody>
      </p:sp>
      <p:sp>
        <p:nvSpPr>
          <p:cNvPr id="603" name="Google Shape;603;p13"/>
          <p:cNvSpPr txBox="1"/>
          <p:nvPr/>
        </p:nvSpPr>
        <p:spPr>
          <a:xfrm>
            <a:off x="7483214" y="5567950"/>
            <a:ext cx="45786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Delivery managers and delivery team leads.</a:t>
            </a:r>
            <a:endParaRPr b="0" i="0" sz="14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
        <p:nvSpPr>
          <p:cNvPr id="604" name="Google Shape;604;p13"/>
          <p:cNvSpPr txBox="1"/>
          <p:nvPr/>
        </p:nvSpPr>
        <p:spPr>
          <a:xfrm>
            <a:off x="7442749" y="5130447"/>
            <a:ext cx="32481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DESIGNED FOR</a:t>
            </a:r>
            <a:endParaRPr b="0" i="0" sz="1400" u="none" cap="none" strike="noStrike">
              <a:solidFill>
                <a:srgbClr val="000000"/>
              </a:solidFill>
              <a:latin typeface="Arial"/>
              <a:ea typeface="Arial"/>
              <a:cs typeface="Arial"/>
              <a:sym typeface="Arial"/>
            </a:endParaRPr>
          </a:p>
        </p:txBody>
      </p:sp>
      <p:sp>
        <p:nvSpPr>
          <p:cNvPr id="605" name="Google Shape;605;p13"/>
          <p:cNvSpPr txBox="1"/>
          <p:nvPr/>
        </p:nvSpPr>
        <p:spPr>
          <a:xfrm>
            <a:off x="177100" y="6457800"/>
            <a:ext cx="3441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u="sng">
                <a:solidFill>
                  <a:schemeClr val="hlink"/>
                </a:solidFill>
                <a:latin typeface="Roboto"/>
                <a:ea typeface="Roboto"/>
                <a:cs typeface="Roboto"/>
                <a:sym typeface="Roboto"/>
                <a:hlinkClick action="ppaction://hlinksldjump" r:id="rId10"/>
              </a:rPr>
              <a:t>Go Back to Learning Programs</a:t>
            </a:r>
            <a:endParaRPr b="1">
              <a:latin typeface="Roboto"/>
              <a:ea typeface="Roboto"/>
              <a:cs typeface="Roboto"/>
              <a:sym typeface="Roboto"/>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609" name="Shape 609"/>
        <p:cNvGrpSpPr/>
        <p:nvPr/>
      </p:nvGrpSpPr>
      <p:grpSpPr>
        <a:xfrm>
          <a:off x="0" y="0"/>
          <a:ext cx="0" cy="0"/>
          <a:chOff x="0" y="0"/>
          <a:chExt cx="0" cy="0"/>
        </a:xfrm>
      </p:grpSpPr>
      <p:pic>
        <p:nvPicPr>
          <p:cNvPr id="610" name="Google Shape;610;p24"/>
          <p:cNvPicPr preferRelativeResize="0"/>
          <p:nvPr/>
        </p:nvPicPr>
        <p:blipFill rotWithShape="1">
          <a:blip r:embed="rId3">
            <a:alphaModFix/>
          </a:blip>
          <a:srcRect b="22738" l="0" r="19008" t="25921"/>
          <a:stretch/>
        </p:blipFill>
        <p:spPr>
          <a:xfrm>
            <a:off x="6046825" y="0"/>
            <a:ext cx="6159474" cy="6857999"/>
          </a:xfrm>
          <a:prstGeom prst="rect">
            <a:avLst/>
          </a:prstGeom>
          <a:noFill/>
          <a:ln>
            <a:noFill/>
          </a:ln>
        </p:spPr>
      </p:pic>
      <p:pic>
        <p:nvPicPr>
          <p:cNvPr id="611" name="Google Shape;611;p24"/>
          <p:cNvPicPr preferRelativeResize="0"/>
          <p:nvPr/>
        </p:nvPicPr>
        <p:blipFill rotWithShape="1">
          <a:blip r:embed="rId4">
            <a:alphaModFix/>
          </a:blip>
          <a:srcRect b="0" l="0" r="0" t="0"/>
          <a:stretch/>
        </p:blipFill>
        <p:spPr>
          <a:xfrm>
            <a:off x="538105" y="187612"/>
            <a:ext cx="2116192" cy="2364662"/>
          </a:xfrm>
          <a:prstGeom prst="rect">
            <a:avLst/>
          </a:prstGeom>
          <a:noFill/>
          <a:ln>
            <a:noFill/>
          </a:ln>
        </p:spPr>
      </p:pic>
      <p:sp>
        <p:nvSpPr>
          <p:cNvPr id="612" name="Google Shape;612;p24"/>
          <p:cNvSpPr txBox="1"/>
          <p:nvPr/>
        </p:nvSpPr>
        <p:spPr>
          <a:xfrm>
            <a:off x="2823632" y="1016001"/>
            <a:ext cx="8771400" cy="2554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Roboto"/>
                <a:ea typeface="Roboto"/>
                <a:cs typeface="Roboto"/>
                <a:sym typeface="Roboto"/>
              </a:rPr>
              <a:t>Agile Programming</a:t>
            </a:r>
            <a:br>
              <a:rPr b="0" i="0" lang="en-US" sz="4000" u="none" cap="none" strike="noStrike">
                <a:solidFill>
                  <a:schemeClr val="dk1"/>
                </a:solidFill>
                <a:latin typeface="Roboto"/>
                <a:ea typeface="Roboto"/>
                <a:cs typeface="Roboto"/>
                <a:sym typeface="Roboto"/>
              </a:rPr>
            </a:br>
            <a:br>
              <a:rPr b="0" i="0" lang="en-US" sz="4000" u="none" cap="none" strike="noStrike">
                <a:solidFill>
                  <a:schemeClr val="dk1"/>
                </a:solidFill>
                <a:latin typeface="Roboto"/>
                <a:ea typeface="Roboto"/>
                <a:cs typeface="Roboto"/>
                <a:sym typeface="Roboto"/>
              </a:rPr>
            </a:br>
            <a:br>
              <a:rPr b="0" i="0" lang="en-US" sz="4000" u="none" cap="none" strike="noStrike">
                <a:solidFill>
                  <a:schemeClr val="dk1"/>
                </a:solidFill>
                <a:latin typeface="Roboto"/>
                <a:ea typeface="Roboto"/>
                <a:cs typeface="Roboto"/>
                <a:sym typeface="Roboto"/>
              </a:rPr>
            </a:br>
            <a:endParaRPr b="0" i="0" sz="4000" u="none" cap="none" strike="noStrike">
              <a:solidFill>
                <a:schemeClr val="dk1"/>
              </a:solidFill>
              <a:latin typeface="Roboto"/>
              <a:ea typeface="Roboto"/>
              <a:cs typeface="Roboto"/>
              <a:sym typeface="Roboto"/>
            </a:endParaRPr>
          </a:p>
        </p:txBody>
      </p:sp>
      <p:sp>
        <p:nvSpPr>
          <p:cNvPr id="613" name="Google Shape;613;p24"/>
          <p:cNvSpPr txBox="1"/>
          <p:nvPr/>
        </p:nvSpPr>
        <p:spPr>
          <a:xfrm>
            <a:off x="177096" y="2924202"/>
            <a:ext cx="289855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ABOUT THIS CERTIFICATION</a:t>
            </a:r>
            <a:endParaRPr b="0" i="0" sz="1400" u="none" cap="none" strike="noStrike">
              <a:solidFill>
                <a:srgbClr val="000000"/>
              </a:solidFill>
              <a:latin typeface="Arial"/>
              <a:ea typeface="Arial"/>
              <a:cs typeface="Arial"/>
              <a:sym typeface="Arial"/>
            </a:endParaRPr>
          </a:p>
        </p:txBody>
      </p:sp>
      <p:sp>
        <p:nvSpPr>
          <p:cNvPr id="614" name="Google Shape;614;p24"/>
          <p:cNvSpPr txBox="1"/>
          <p:nvPr/>
        </p:nvSpPr>
        <p:spPr>
          <a:xfrm>
            <a:off x="7442749" y="2924202"/>
            <a:ext cx="3376245"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FEATURED LEARNING OUTCOMES</a:t>
            </a:r>
            <a:endParaRPr b="0" i="0" sz="1400" u="none" cap="none" strike="noStrike">
              <a:solidFill>
                <a:srgbClr val="000000"/>
              </a:solidFill>
              <a:latin typeface="Arial"/>
              <a:ea typeface="Arial"/>
              <a:cs typeface="Arial"/>
              <a:sym typeface="Arial"/>
            </a:endParaRPr>
          </a:p>
        </p:txBody>
      </p:sp>
      <p:sp>
        <p:nvSpPr>
          <p:cNvPr id="615" name="Google Shape;615;p24"/>
          <p:cNvSpPr txBox="1"/>
          <p:nvPr/>
        </p:nvSpPr>
        <p:spPr>
          <a:xfrm>
            <a:off x="7483214" y="5567950"/>
            <a:ext cx="3995100" cy="954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Software developers, application programmers, systems designers, technical architects, development managers, and technical leads.</a:t>
            </a:r>
            <a:endParaRPr b="0" i="0" sz="14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
        <p:nvSpPr>
          <p:cNvPr id="616" name="Google Shape;616;p24"/>
          <p:cNvSpPr txBox="1"/>
          <p:nvPr/>
        </p:nvSpPr>
        <p:spPr>
          <a:xfrm>
            <a:off x="177108" y="4899900"/>
            <a:ext cx="58698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PART OF THE AGILE ENGINEERING TRACK</a:t>
            </a:r>
            <a:endParaRPr b="0" i="0" sz="1400" u="none" cap="none" strike="noStrike">
              <a:solidFill>
                <a:srgbClr val="000000"/>
              </a:solidFill>
              <a:latin typeface="Arial"/>
              <a:ea typeface="Arial"/>
              <a:cs typeface="Arial"/>
              <a:sym typeface="Arial"/>
            </a:endParaRPr>
          </a:p>
        </p:txBody>
      </p:sp>
      <p:sp>
        <p:nvSpPr>
          <p:cNvPr id="617" name="Google Shape;617;p24"/>
          <p:cNvSpPr txBox="1"/>
          <p:nvPr/>
        </p:nvSpPr>
        <p:spPr>
          <a:xfrm>
            <a:off x="7495560" y="3287714"/>
            <a:ext cx="4710729" cy="1169551"/>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Refactoring and Legacy Code Management</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Acceptance Testing and Automated Tests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Collaborative and Test-Driven Development</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Version Control and Continuous Integration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
        <p:nvSpPr>
          <p:cNvPr id="618" name="Google Shape;618;p24"/>
          <p:cNvSpPr txBox="1"/>
          <p:nvPr/>
        </p:nvSpPr>
        <p:spPr>
          <a:xfrm>
            <a:off x="177096" y="3308272"/>
            <a:ext cx="5918904" cy="138499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Earning the Agile Programming (ICP-PRG) certification demonstrates the ability to inspect and adapt code efficiently and effectively to accommodate new insights, product changes, and technical innovations. Designees know how to move away from traditional waterfall development and into developer collaboration techniques, like pair programming and collective code ownership.</a:t>
            </a:r>
            <a:endParaRPr b="0" i="0" sz="1400" u="none" cap="none" strike="noStrike">
              <a:solidFill>
                <a:srgbClr val="000000"/>
              </a:solidFill>
              <a:latin typeface="Arial"/>
              <a:ea typeface="Arial"/>
              <a:cs typeface="Arial"/>
              <a:sym typeface="Arial"/>
            </a:endParaRPr>
          </a:p>
        </p:txBody>
      </p:sp>
      <p:pic>
        <p:nvPicPr>
          <p:cNvPr id="619" name="Google Shape;619;p24">
            <a:hlinkClick action="ppaction://hlinksldjump" r:id="rId5"/>
          </p:cNvPr>
          <p:cNvPicPr preferRelativeResize="0"/>
          <p:nvPr/>
        </p:nvPicPr>
        <p:blipFill rotWithShape="1">
          <a:blip r:embed="rId4">
            <a:alphaModFix/>
          </a:blip>
          <a:srcRect b="0" l="0" r="0" t="0"/>
          <a:stretch/>
        </p:blipFill>
        <p:spPr>
          <a:xfrm>
            <a:off x="1916008" y="5319629"/>
            <a:ext cx="1048368" cy="1171461"/>
          </a:xfrm>
          <a:prstGeom prst="rect">
            <a:avLst/>
          </a:prstGeom>
          <a:noFill/>
          <a:ln>
            <a:noFill/>
          </a:ln>
        </p:spPr>
      </p:pic>
      <p:cxnSp>
        <p:nvCxnSpPr>
          <p:cNvPr id="620" name="Google Shape;620;p24"/>
          <p:cNvCxnSpPr/>
          <p:nvPr/>
        </p:nvCxnSpPr>
        <p:spPr>
          <a:xfrm>
            <a:off x="1301921" y="5905359"/>
            <a:ext cx="495600" cy="0"/>
          </a:xfrm>
          <a:prstGeom prst="straightConnector1">
            <a:avLst/>
          </a:prstGeom>
          <a:noFill/>
          <a:ln cap="flat" cmpd="sng" w="19050">
            <a:solidFill>
              <a:srgbClr val="757070"/>
            </a:solidFill>
            <a:prstDash val="solid"/>
            <a:miter lim="800000"/>
            <a:headEnd len="sm" w="sm" type="none"/>
            <a:tailEnd len="sm" w="sm" type="none"/>
          </a:ln>
        </p:spPr>
      </p:cxnSp>
      <p:cxnSp>
        <p:nvCxnSpPr>
          <p:cNvPr id="621" name="Google Shape;621;p24"/>
          <p:cNvCxnSpPr/>
          <p:nvPr/>
        </p:nvCxnSpPr>
        <p:spPr>
          <a:xfrm>
            <a:off x="3061863" y="5905359"/>
            <a:ext cx="495600" cy="0"/>
          </a:xfrm>
          <a:prstGeom prst="straightConnector1">
            <a:avLst/>
          </a:prstGeom>
          <a:noFill/>
          <a:ln cap="flat" cmpd="sng" w="19050">
            <a:solidFill>
              <a:srgbClr val="757070"/>
            </a:solidFill>
            <a:prstDash val="solid"/>
            <a:miter lim="800000"/>
            <a:headEnd len="sm" w="sm" type="none"/>
            <a:tailEnd len="sm" w="sm" type="none"/>
          </a:ln>
        </p:spPr>
      </p:cxnSp>
      <p:pic>
        <p:nvPicPr>
          <p:cNvPr id="622" name="Google Shape;622;p24">
            <a:hlinkClick action="ppaction://hlinksldjump" r:id="rId6"/>
          </p:cNvPr>
          <p:cNvPicPr preferRelativeResize="0"/>
          <p:nvPr/>
        </p:nvPicPr>
        <p:blipFill rotWithShape="1">
          <a:blip r:embed="rId7">
            <a:alphaModFix/>
          </a:blip>
          <a:srcRect b="0" l="0" r="0" t="0"/>
          <a:stretch/>
        </p:blipFill>
        <p:spPr>
          <a:xfrm>
            <a:off x="177111" y="5319629"/>
            <a:ext cx="1048368" cy="1171461"/>
          </a:xfrm>
          <a:prstGeom prst="rect">
            <a:avLst/>
          </a:prstGeom>
          <a:noFill/>
          <a:ln>
            <a:noFill/>
          </a:ln>
        </p:spPr>
      </p:pic>
      <p:pic>
        <p:nvPicPr>
          <p:cNvPr id="623" name="Google Shape;623;p24">
            <a:hlinkClick action="ppaction://hlinksldjump" r:id="rId8"/>
          </p:cNvPr>
          <p:cNvPicPr preferRelativeResize="0"/>
          <p:nvPr/>
        </p:nvPicPr>
        <p:blipFill rotWithShape="1">
          <a:blip r:embed="rId9">
            <a:alphaModFix/>
          </a:blip>
          <a:srcRect b="0" l="0" r="0" t="0"/>
          <a:stretch/>
        </p:blipFill>
        <p:spPr>
          <a:xfrm>
            <a:off x="3654983" y="5319629"/>
            <a:ext cx="1048368" cy="1171461"/>
          </a:xfrm>
          <a:prstGeom prst="rect">
            <a:avLst/>
          </a:prstGeom>
          <a:noFill/>
          <a:ln>
            <a:noFill/>
          </a:ln>
        </p:spPr>
      </p:pic>
      <p:sp>
        <p:nvSpPr>
          <p:cNvPr id="624" name="Google Shape;624;p24"/>
          <p:cNvSpPr txBox="1"/>
          <p:nvPr/>
        </p:nvSpPr>
        <p:spPr>
          <a:xfrm>
            <a:off x="7442749" y="5130447"/>
            <a:ext cx="32481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DESIGNED FOR</a:t>
            </a:r>
            <a:endParaRPr b="0" i="0" sz="1400" u="none" cap="none" strike="noStrike">
              <a:solidFill>
                <a:srgbClr val="000000"/>
              </a:solidFill>
              <a:latin typeface="Arial"/>
              <a:ea typeface="Arial"/>
              <a:cs typeface="Arial"/>
              <a:sym typeface="Arial"/>
            </a:endParaRPr>
          </a:p>
        </p:txBody>
      </p:sp>
      <p:sp>
        <p:nvSpPr>
          <p:cNvPr id="625" name="Google Shape;625;p24"/>
          <p:cNvSpPr txBox="1"/>
          <p:nvPr/>
        </p:nvSpPr>
        <p:spPr>
          <a:xfrm>
            <a:off x="177100" y="6457800"/>
            <a:ext cx="3441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u="sng">
                <a:solidFill>
                  <a:schemeClr val="hlink"/>
                </a:solidFill>
                <a:latin typeface="Roboto"/>
                <a:ea typeface="Roboto"/>
                <a:cs typeface="Roboto"/>
                <a:sym typeface="Roboto"/>
                <a:hlinkClick action="ppaction://hlinksldjump" r:id="rId10"/>
              </a:rPr>
              <a:t>Go Back to Learning Programs</a:t>
            </a:r>
            <a:endParaRPr b="1">
              <a:latin typeface="Roboto"/>
              <a:ea typeface="Roboto"/>
              <a:cs typeface="Roboto"/>
              <a:sym typeface="Roboto"/>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629" name="Shape 629"/>
        <p:cNvGrpSpPr/>
        <p:nvPr/>
      </p:nvGrpSpPr>
      <p:grpSpPr>
        <a:xfrm>
          <a:off x="0" y="0"/>
          <a:ext cx="0" cy="0"/>
          <a:chOff x="0" y="0"/>
          <a:chExt cx="0" cy="0"/>
        </a:xfrm>
      </p:grpSpPr>
      <p:pic>
        <p:nvPicPr>
          <p:cNvPr id="630" name="Google Shape;630;p25"/>
          <p:cNvPicPr preferRelativeResize="0"/>
          <p:nvPr/>
        </p:nvPicPr>
        <p:blipFill rotWithShape="1">
          <a:blip r:embed="rId3">
            <a:alphaModFix/>
          </a:blip>
          <a:srcRect b="22738" l="0" r="19008" t="25921"/>
          <a:stretch/>
        </p:blipFill>
        <p:spPr>
          <a:xfrm>
            <a:off x="6046825" y="0"/>
            <a:ext cx="6159474" cy="6857999"/>
          </a:xfrm>
          <a:prstGeom prst="rect">
            <a:avLst/>
          </a:prstGeom>
          <a:noFill/>
          <a:ln>
            <a:noFill/>
          </a:ln>
        </p:spPr>
      </p:pic>
      <p:pic>
        <p:nvPicPr>
          <p:cNvPr id="631" name="Google Shape;631;p25"/>
          <p:cNvPicPr preferRelativeResize="0"/>
          <p:nvPr/>
        </p:nvPicPr>
        <p:blipFill rotWithShape="1">
          <a:blip r:embed="rId4">
            <a:alphaModFix/>
          </a:blip>
          <a:srcRect b="0" l="0" r="0" t="0"/>
          <a:stretch/>
        </p:blipFill>
        <p:spPr>
          <a:xfrm>
            <a:off x="538105" y="187612"/>
            <a:ext cx="2116192" cy="2364661"/>
          </a:xfrm>
          <a:prstGeom prst="rect">
            <a:avLst/>
          </a:prstGeom>
          <a:noFill/>
          <a:ln>
            <a:noFill/>
          </a:ln>
        </p:spPr>
      </p:pic>
      <p:sp>
        <p:nvSpPr>
          <p:cNvPr id="632" name="Google Shape;632;p25"/>
          <p:cNvSpPr txBox="1"/>
          <p:nvPr/>
        </p:nvSpPr>
        <p:spPr>
          <a:xfrm>
            <a:off x="2823632" y="1016001"/>
            <a:ext cx="8771321" cy="378565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Roboto"/>
                <a:ea typeface="Roboto"/>
                <a:cs typeface="Roboto"/>
                <a:sym typeface="Roboto"/>
              </a:rPr>
              <a:t>Agile Software Design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4000"/>
              <a:buFont typeface="Arial"/>
              <a:buNone/>
            </a:pPr>
            <a:br>
              <a:rPr b="0" i="0" lang="en-US" sz="4000" u="none" cap="none" strike="noStrike">
                <a:solidFill>
                  <a:schemeClr val="dk1"/>
                </a:solidFill>
                <a:latin typeface="Calibri"/>
                <a:ea typeface="Calibri"/>
                <a:cs typeface="Calibri"/>
                <a:sym typeface="Calibri"/>
              </a:rPr>
            </a:br>
            <a:br>
              <a:rPr b="0" i="0" lang="en-US" sz="4000" u="none" cap="none" strike="noStrike">
                <a:solidFill>
                  <a:schemeClr val="dk1"/>
                </a:solidFill>
                <a:latin typeface="Roboto"/>
                <a:ea typeface="Roboto"/>
                <a:cs typeface="Roboto"/>
                <a:sym typeface="Roboto"/>
              </a:rPr>
            </a:br>
            <a:br>
              <a:rPr b="0" i="0" lang="en-US" sz="4000" u="none" cap="none" strike="noStrike">
                <a:solidFill>
                  <a:schemeClr val="dk1"/>
                </a:solidFill>
                <a:latin typeface="Roboto"/>
                <a:ea typeface="Roboto"/>
                <a:cs typeface="Roboto"/>
                <a:sym typeface="Roboto"/>
              </a:rPr>
            </a:br>
            <a:br>
              <a:rPr b="0" i="0" lang="en-US" sz="4000" u="none" cap="none" strike="noStrike">
                <a:solidFill>
                  <a:schemeClr val="dk1"/>
                </a:solidFill>
                <a:latin typeface="Roboto"/>
                <a:ea typeface="Roboto"/>
                <a:cs typeface="Roboto"/>
                <a:sym typeface="Roboto"/>
              </a:rPr>
            </a:br>
            <a:endParaRPr b="0" i="0" sz="4000" u="none" cap="none" strike="noStrike">
              <a:solidFill>
                <a:schemeClr val="dk1"/>
              </a:solidFill>
              <a:latin typeface="Roboto"/>
              <a:ea typeface="Roboto"/>
              <a:cs typeface="Roboto"/>
              <a:sym typeface="Roboto"/>
            </a:endParaRPr>
          </a:p>
        </p:txBody>
      </p:sp>
      <p:sp>
        <p:nvSpPr>
          <p:cNvPr id="633" name="Google Shape;633;p25"/>
          <p:cNvSpPr txBox="1"/>
          <p:nvPr/>
        </p:nvSpPr>
        <p:spPr>
          <a:xfrm>
            <a:off x="177096" y="2924202"/>
            <a:ext cx="289855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ABOUT THIS CERTIFICATION</a:t>
            </a:r>
            <a:endParaRPr b="0" i="0" sz="1400" u="none" cap="none" strike="noStrike">
              <a:solidFill>
                <a:srgbClr val="000000"/>
              </a:solidFill>
              <a:latin typeface="Arial"/>
              <a:ea typeface="Arial"/>
              <a:cs typeface="Arial"/>
              <a:sym typeface="Arial"/>
            </a:endParaRPr>
          </a:p>
        </p:txBody>
      </p:sp>
      <p:sp>
        <p:nvSpPr>
          <p:cNvPr id="634" name="Google Shape;634;p25"/>
          <p:cNvSpPr txBox="1"/>
          <p:nvPr/>
        </p:nvSpPr>
        <p:spPr>
          <a:xfrm>
            <a:off x="7442749" y="2924202"/>
            <a:ext cx="3376245"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FEATURED LEARNING OUTCOMES</a:t>
            </a:r>
            <a:endParaRPr b="0" i="0" sz="1400" u="none" cap="none" strike="noStrike">
              <a:solidFill>
                <a:srgbClr val="000000"/>
              </a:solidFill>
              <a:latin typeface="Arial"/>
              <a:ea typeface="Arial"/>
              <a:cs typeface="Arial"/>
              <a:sym typeface="Arial"/>
            </a:endParaRPr>
          </a:p>
        </p:txBody>
      </p:sp>
      <p:sp>
        <p:nvSpPr>
          <p:cNvPr id="635" name="Google Shape;635;p25"/>
          <p:cNvSpPr txBox="1"/>
          <p:nvPr/>
        </p:nvSpPr>
        <p:spPr>
          <a:xfrm>
            <a:off x="7483214" y="5567950"/>
            <a:ext cx="3995100" cy="954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Software developers, application programmers, systems designers, technical architects, development managers, and technical leads.</a:t>
            </a:r>
            <a:endParaRPr b="0" i="0" sz="14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
        <p:nvSpPr>
          <p:cNvPr id="636" name="Google Shape;636;p25"/>
          <p:cNvSpPr txBox="1"/>
          <p:nvPr/>
        </p:nvSpPr>
        <p:spPr>
          <a:xfrm>
            <a:off x="7495560" y="3287714"/>
            <a:ext cx="4710729" cy="1169551"/>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Effective Software Design</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Sequencing Work throughout the Agile Lifecycle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Technical Leadership Skills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Applying Continuous Delivery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
        <p:nvSpPr>
          <p:cNvPr id="637" name="Google Shape;637;p25"/>
          <p:cNvSpPr txBox="1"/>
          <p:nvPr/>
        </p:nvSpPr>
        <p:spPr>
          <a:xfrm>
            <a:off x="177096" y="3308272"/>
            <a:ext cx="5918904"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The Agile Software Design certification distinguishes professionals who can respond to customer goals, analyze the impact of technical debt, and determine the level of design needed at various stages of an agile project development cycle.</a:t>
            </a:r>
            <a:endParaRPr b="0" i="0" sz="1400" u="none" cap="none" strike="noStrike">
              <a:solidFill>
                <a:srgbClr val="000000"/>
              </a:solidFill>
              <a:latin typeface="Arial"/>
              <a:ea typeface="Arial"/>
              <a:cs typeface="Arial"/>
              <a:sym typeface="Arial"/>
            </a:endParaRPr>
          </a:p>
        </p:txBody>
      </p:sp>
      <p:pic>
        <p:nvPicPr>
          <p:cNvPr id="638" name="Google Shape;638;p25">
            <a:hlinkClick action="ppaction://hlinksldjump" r:id="rId5"/>
          </p:cNvPr>
          <p:cNvPicPr preferRelativeResize="0"/>
          <p:nvPr/>
        </p:nvPicPr>
        <p:blipFill rotWithShape="1">
          <a:blip r:embed="rId6">
            <a:alphaModFix/>
          </a:blip>
          <a:srcRect b="0" l="0" r="0" t="0"/>
          <a:stretch/>
        </p:blipFill>
        <p:spPr>
          <a:xfrm>
            <a:off x="1916008" y="5319629"/>
            <a:ext cx="1048368" cy="1171461"/>
          </a:xfrm>
          <a:prstGeom prst="rect">
            <a:avLst/>
          </a:prstGeom>
          <a:noFill/>
          <a:ln>
            <a:noFill/>
          </a:ln>
        </p:spPr>
      </p:pic>
      <p:cxnSp>
        <p:nvCxnSpPr>
          <p:cNvPr id="639" name="Google Shape;639;p25"/>
          <p:cNvCxnSpPr/>
          <p:nvPr/>
        </p:nvCxnSpPr>
        <p:spPr>
          <a:xfrm>
            <a:off x="1301921" y="5905359"/>
            <a:ext cx="495600" cy="0"/>
          </a:xfrm>
          <a:prstGeom prst="straightConnector1">
            <a:avLst/>
          </a:prstGeom>
          <a:noFill/>
          <a:ln cap="flat" cmpd="sng" w="19050">
            <a:solidFill>
              <a:srgbClr val="757070"/>
            </a:solidFill>
            <a:prstDash val="solid"/>
            <a:miter lim="800000"/>
            <a:headEnd len="sm" w="sm" type="none"/>
            <a:tailEnd len="sm" w="sm" type="none"/>
          </a:ln>
        </p:spPr>
      </p:cxnSp>
      <p:cxnSp>
        <p:nvCxnSpPr>
          <p:cNvPr id="640" name="Google Shape;640;p25"/>
          <p:cNvCxnSpPr/>
          <p:nvPr/>
        </p:nvCxnSpPr>
        <p:spPr>
          <a:xfrm>
            <a:off x="3061863" y="5905359"/>
            <a:ext cx="495600" cy="0"/>
          </a:xfrm>
          <a:prstGeom prst="straightConnector1">
            <a:avLst/>
          </a:prstGeom>
          <a:noFill/>
          <a:ln cap="flat" cmpd="sng" w="19050">
            <a:solidFill>
              <a:srgbClr val="757070"/>
            </a:solidFill>
            <a:prstDash val="solid"/>
            <a:miter lim="800000"/>
            <a:headEnd len="sm" w="sm" type="none"/>
            <a:tailEnd len="sm" w="sm" type="none"/>
          </a:ln>
        </p:spPr>
      </p:cxnSp>
      <p:pic>
        <p:nvPicPr>
          <p:cNvPr id="641" name="Google Shape;641;p25">
            <a:hlinkClick action="ppaction://hlinksldjump" r:id="rId7"/>
          </p:cNvPr>
          <p:cNvPicPr preferRelativeResize="0"/>
          <p:nvPr/>
        </p:nvPicPr>
        <p:blipFill rotWithShape="1">
          <a:blip r:embed="rId8">
            <a:alphaModFix/>
          </a:blip>
          <a:srcRect b="0" l="0" r="0" t="0"/>
          <a:stretch/>
        </p:blipFill>
        <p:spPr>
          <a:xfrm>
            <a:off x="177111" y="5319629"/>
            <a:ext cx="1048368" cy="1171461"/>
          </a:xfrm>
          <a:prstGeom prst="rect">
            <a:avLst/>
          </a:prstGeom>
          <a:noFill/>
          <a:ln>
            <a:noFill/>
          </a:ln>
        </p:spPr>
      </p:pic>
      <p:pic>
        <p:nvPicPr>
          <p:cNvPr id="642" name="Google Shape;642;p25">
            <a:hlinkClick action="ppaction://hlinksldjump" r:id="rId9"/>
          </p:cNvPr>
          <p:cNvPicPr preferRelativeResize="0"/>
          <p:nvPr/>
        </p:nvPicPr>
        <p:blipFill rotWithShape="1">
          <a:blip r:embed="rId4">
            <a:alphaModFix/>
          </a:blip>
          <a:srcRect b="0" l="0" r="0" t="0"/>
          <a:stretch/>
        </p:blipFill>
        <p:spPr>
          <a:xfrm>
            <a:off x="3654983" y="5319629"/>
            <a:ext cx="1048368" cy="1171461"/>
          </a:xfrm>
          <a:prstGeom prst="rect">
            <a:avLst/>
          </a:prstGeom>
          <a:noFill/>
          <a:ln>
            <a:noFill/>
          </a:ln>
        </p:spPr>
      </p:pic>
      <p:sp>
        <p:nvSpPr>
          <p:cNvPr id="643" name="Google Shape;643;p25"/>
          <p:cNvSpPr txBox="1"/>
          <p:nvPr/>
        </p:nvSpPr>
        <p:spPr>
          <a:xfrm>
            <a:off x="177108" y="4899900"/>
            <a:ext cx="58698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PART OF THE AGILE ENGINEERING TRACK</a:t>
            </a:r>
            <a:endParaRPr b="0" i="0" sz="1400" u="none" cap="none" strike="noStrike">
              <a:solidFill>
                <a:srgbClr val="000000"/>
              </a:solidFill>
              <a:latin typeface="Arial"/>
              <a:ea typeface="Arial"/>
              <a:cs typeface="Arial"/>
              <a:sym typeface="Arial"/>
            </a:endParaRPr>
          </a:p>
        </p:txBody>
      </p:sp>
      <p:sp>
        <p:nvSpPr>
          <p:cNvPr id="644" name="Google Shape;644;p25"/>
          <p:cNvSpPr txBox="1"/>
          <p:nvPr/>
        </p:nvSpPr>
        <p:spPr>
          <a:xfrm>
            <a:off x="7442749" y="5130447"/>
            <a:ext cx="32481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DESIGNED FOR</a:t>
            </a:r>
            <a:endParaRPr b="0" i="0" sz="1400" u="none" cap="none" strike="noStrike">
              <a:solidFill>
                <a:srgbClr val="000000"/>
              </a:solidFill>
              <a:latin typeface="Arial"/>
              <a:ea typeface="Arial"/>
              <a:cs typeface="Arial"/>
              <a:sym typeface="Arial"/>
            </a:endParaRPr>
          </a:p>
        </p:txBody>
      </p:sp>
      <p:sp>
        <p:nvSpPr>
          <p:cNvPr id="645" name="Google Shape;645;p25"/>
          <p:cNvSpPr txBox="1"/>
          <p:nvPr/>
        </p:nvSpPr>
        <p:spPr>
          <a:xfrm>
            <a:off x="177100" y="6457800"/>
            <a:ext cx="3441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u="sng">
                <a:solidFill>
                  <a:schemeClr val="hlink"/>
                </a:solidFill>
                <a:latin typeface="Roboto"/>
                <a:ea typeface="Roboto"/>
                <a:cs typeface="Roboto"/>
                <a:sym typeface="Roboto"/>
                <a:hlinkClick action="ppaction://hlinksldjump" r:id="rId10"/>
              </a:rPr>
              <a:t>Go Back to Learning Programs</a:t>
            </a:r>
            <a:endParaRPr b="1">
              <a:latin typeface="Roboto"/>
              <a:ea typeface="Roboto"/>
              <a:cs typeface="Roboto"/>
              <a:sym typeface="Roboto"/>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649" name="Shape 649"/>
        <p:cNvGrpSpPr/>
        <p:nvPr/>
      </p:nvGrpSpPr>
      <p:grpSpPr>
        <a:xfrm>
          <a:off x="0" y="0"/>
          <a:ext cx="0" cy="0"/>
          <a:chOff x="0" y="0"/>
          <a:chExt cx="0" cy="0"/>
        </a:xfrm>
      </p:grpSpPr>
      <p:pic>
        <p:nvPicPr>
          <p:cNvPr id="650" name="Google Shape;650;p18"/>
          <p:cNvPicPr preferRelativeResize="0"/>
          <p:nvPr/>
        </p:nvPicPr>
        <p:blipFill rotWithShape="1">
          <a:blip r:embed="rId3">
            <a:alphaModFix/>
          </a:blip>
          <a:srcRect b="22738" l="0" r="19008" t="25921"/>
          <a:stretch/>
        </p:blipFill>
        <p:spPr>
          <a:xfrm>
            <a:off x="6046825" y="0"/>
            <a:ext cx="6159474" cy="6857999"/>
          </a:xfrm>
          <a:prstGeom prst="rect">
            <a:avLst/>
          </a:prstGeom>
          <a:noFill/>
          <a:ln>
            <a:noFill/>
          </a:ln>
        </p:spPr>
      </p:pic>
      <p:pic>
        <p:nvPicPr>
          <p:cNvPr id="651" name="Google Shape;651;p18"/>
          <p:cNvPicPr preferRelativeResize="0"/>
          <p:nvPr/>
        </p:nvPicPr>
        <p:blipFill rotWithShape="1">
          <a:blip r:embed="rId4">
            <a:alphaModFix/>
          </a:blip>
          <a:srcRect b="0" l="0" r="0" t="0"/>
          <a:stretch/>
        </p:blipFill>
        <p:spPr>
          <a:xfrm>
            <a:off x="538105" y="187612"/>
            <a:ext cx="2116193" cy="2364663"/>
          </a:xfrm>
          <a:prstGeom prst="rect">
            <a:avLst/>
          </a:prstGeom>
          <a:noFill/>
          <a:ln>
            <a:noFill/>
          </a:ln>
        </p:spPr>
      </p:pic>
      <p:sp>
        <p:nvSpPr>
          <p:cNvPr id="652" name="Google Shape;652;p18"/>
          <p:cNvSpPr txBox="1"/>
          <p:nvPr/>
        </p:nvSpPr>
        <p:spPr>
          <a:xfrm>
            <a:off x="2823632" y="1016001"/>
            <a:ext cx="8771321" cy="255454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Roboto"/>
                <a:ea typeface="Roboto"/>
                <a:cs typeface="Roboto"/>
                <a:sym typeface="Roboto"/>
              </a:rPr>
              <a:t>Agile Testing</a:t>
            </a:r>
            <a:br>
              <a:rPr b="0" i="0" lang="en-US" sz="4000" u="none" cap="none" strike="noStrike">
                <a:solidFill>
                  <a:schemeClr val="dk1"/>
                </a:solidFill>
                <a:latin typeface="Calibri"/>
                <a:ea typeface="Calibri"/>
                <a:cs typeface="Calibri"/>
                <a:sym typeface="Calibri"/>
              </a:rPr>
            </a:br>
            <a:br>
              <a:rPr b="0" i="0" lang="en-US" sz="4000" u="none" cap="none" strike="noStrike">
                <a:solidFill>
                  <a:schemeClr val="dk1"/>
                </a:solidFill>
                <a:latin typeface="Roboto"/>
                <a:ea typeface="Roboto"/>
                <a:cs typeface="Roboto"/>
                <a:sym typeface="Roboto"/>
              </a:rPr>
            </a:br>
            <a:br>
              <a:rPr b="0" i="0" lang="en-US" sz="4000" u="none" cap="none" strike="noStrike">
                <a:solidFill>
                  <a:schemeClr val="dk1"/>
                </a:solidFill>
                <a:latin typeface="Roboto"/>
                <a:ea typeface="Roboto"/>
                <a:cs typeface="Roboto"/>
                <a:sym typeface="Roboto"/>
              </a:rPr>
            </a:br>
            <a:endParaRPr b="0" i="0" sz="4000" u="none" cap="none" strike="noStrike">
              <a:solidFill>
                <a:schemeClr val="dk1"/>
              </a:solidFill>
              <a:latin typeface="Roboto"/>
              <a:ea typeface="Roboto"/>
              <a:cs typeface="Roboto"/>
              <a:sym typeface="Roboto"/>
            </a:endParaRPr>
          </a:p>
        </p:txBody>
      </p:sp>
      <p:sp>
        <p:nvSpPr>
          <p:cNvPr id="653" name="Google Shape;653;p18"/>
          <p:cNvSpPr txBox="1"/>
          <p:nvPr/>
        </p:nvSpPr>
        <p:spPr>
          <a:xfrm>
            <a:off x="177096" y="2924202"/>
            <a:ext cx="289855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ABOUT THIS CERTIFICATION</a:t>
            </a:r>
            <a:endParaRPr b="0" i="0" sz="1400" u="none" cap="none" strike="noStrike">
              <a:solidFill>
                <a:srgbClr val="000000"/>
              </a:solidFill>
              <a:latin typeface="Arial"/>
              <a:ea typeface="Arial"/>
              <a:cs typeface="Arial"/>
              <a:sym typeface="Arial"/>
            </a:endParaRPr>
          </a:p>
        </p:txBody>
      </p:sp>
      <p:sp>
        <p:nvSpPr>
          <p:cNvPr id="654" name="Google Shape;654;p18"/>
          <p:cNvSpPr txBox="1"/>
          <p:nvPr/>
        </p:nvSpPr>
        <p:spPr>
          <a:xfrm>
            <a:off x="7442749" y="2924202"/>
            <a:ext cx="3376245"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FEATURED LEARNING OUTCOMES</a:t>
            </a:r>
            <a:endParaRPr b="0" i="0" sz="1400" u="none" cap="none" strike="noStrike">
              <a:solidFill>
                <a:srgbClr val="000000"/>
              </a:solidFill>
              <a:latin typeface="Arial"/>
              <a:ea typeface="Arial"/>
              <a:cs typeface="Arial"/>
              <a:sym typeface="Arial"/>
            </a:endParaRPr>
          </a:p>
        </p:txBody>
      </p:sp>
      <p:sp>
        <p:nvSpPr>
          <p:cNvPr id="655" name="Google Shape;655;p18"/>
          <p:cNvSpPr txBox="1"/>
          <p:nvPr/>
        </p:nvSpPr>
        <p:spPr>
          <a:xfrm>
            <a:off x="7483214" y="5567950"/>
            <a:ext cx="35415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Agile testers, test engineers, test managers, developers, technical leads.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
        <p:nvSpPr>
          <p:cNvPr id="656" name="Google Shape;656;p18"/>
          <p:cNvSpPr txBox="1"/>
          <p:nvPr/>
        </p:nvSpPr>
        <p:spPr>
          <a:xfrm>
            <a:off x="177105" y="4899900"/>
            <a:ext cx="42480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PART OF THE AGILE TESTING TRACK</a:t>
            </a:r>
            <a:endParaRPr b="0" i="0" sz="1400" u="none" cap="none" strike="noStrike">
              <a:solidFill>
                <a:srgbClr val="000000"/>
              </a:solidFill>
              <a:latin typeface="Arial"/>
              <a:ea typeface="Arial"/>
              <a:cs typeface="Arial"/>
              <a:sym typeface="Arial"/>
            </a:endParaRPr>
          </a:p>
        </p:txBody>
      </p:sp>
      <p:sp>
        <p:nvSpPr>
          <p:cNvPr id="657" name="Google Shape;657;p18"/>
          <p:cNvSpPr txBox="1"/>
          <p:nvPr/>
        </p:nvSpPr>
        <p:spPr>
          <a:xfrm>
            <a:off x="7495560" y="3287714"/>
            <a:ext cx="4710729" cy="738664"/>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Agile Testing Mindset</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Testing Techniques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Agile Testing Process</a:t>
            </a:r>
            <a:endParaRPr b="0" i="0" sz="1400" u="none" cap="none" strike="noStrike">
              <a:solidFill>
                <a:srgbClr val="000000"/>
              </a:solidFill>
              <a:latin typeface="Arial"/>
              <a:ea typeface="Arial"/>
              <a:cs typeface="Arial"/>
              <a:sym typeface="Arial"/>
            </a:endParaRPr>
          </a:p>
        </p:txBody>
      </p:sp>
      <p:sp>
        <p:nvSpPr>
          <p:cNvPr id="658" name="Google Shape;658;p18"/>
          <p:cNvSpPr txBox="1"/>
          <p:nvPr/>
        </p:nvSpPr>
        <p:spPr>
          <a:xfrm>
            <a:off x="177096" y="3308272"/>
            <a:ext cx="5919000" cy="1385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This certification verifies that the recipient possesses the capability to apply the agile mindset to software testing in a real world environment. The Agile tester has the knowledge to identify key elements of the agile testing mindset, design testing based on features and user stories, and provide risk-based feedback on the quality of products through effective testing techniques.</a:t>
            </a:r>
            <a:endParaRPr b="0" i="0" sz="1400" u="none" cap="none" strike="noStrike">
              <a:solidFill>
                <a:srgbClr val="000000"/>
              </a:solidFill>
              <a:latin typeface="Arial"/>
              <a:ea typeface="Arial"/>
              <a:cs typeface="Arial"/>
              <a:sym typeface="Arial"/>
            </a:endParaRPr>
          </a:p>
        </p:txBody>
      </p:sp>
      <p:pic>
        <p:nvPicPr>
          <p:cNvPr id="659" name="Google Shape;659;p18">
            <a:hlinkClick action="ppaction://hlinksldjump" r:id="rId5"/>
          </p:cNvPr>
          <p:cNvPicPr preferRelativeResize="0"/>
          <p:nvPr/>
        </p:nvPicPr>
        <p:blipFill rotWithShape="1">
          <a:blip r:embed="rId4">
            <a:alphaModFix/>
          </a:blip>
          <a:srcRect b="0" l="0" r="0" t="0"/>
          <a:stretch/>
        </p:blipFill>
        <p:spPr>
          <a:xfrm>
            <a:off x="1916008" y="5319629"/>
            <a:ext cx="1048368" cy="1171461"/>
          </a:xfrm>
          <a:prstGeom prst="rect">
            <a:avLst/>
          </a:prstGeom>
          <a:noFill/>
          <a:ln>
            <a:noFill/>
          </a:ln>
        </p:spPr>
      </p:pic>
      <p:cxnSp>
        <p:nvCxnSpPr>
          <p:cNvPr id="660" name="Google Shape;660;p18"/>
          <p:cNvCxnSpPr/>
          <p:nvPr/>
        </p:nvCxnSpPr>
        <p:spPr>
          <a:xfrm>
            <a:off x="1301921" y="5905359"/>
            <a:ext cx="495600" cy="0"/>
          </a:xfrm>
          <a:prstGeom prst="straightConnector1">
            <a:avLst/>
          </a:prstGeom>
          <a:noFill/>
          <a:ln cap="flat" cmpd="sng" w="19050">
            <a:solidFill>
              <a:srgbClr val="757070"/>
            </a:solidFill>
            <a:prstDash val="solid"/>
            <a:miter lim="800000"/>
            <a:headEnd len="sm" w="sm" type="none"/>
            <a:tailEnd len="sm" w="sm" type="none"/>
          </a:ln>
        </p:spPr>
      </p:cxnSp>
      <p:cxnSp>
        <p:nvCxnSpPr>
          <p:cNvPr id="661" name="Google Shape;661;p18"/>
          <p:cNvCxnSpPr/>
          <p:nvPr/>
        </p:nvCxnSpPr>
        <p:spPr>
          <a:xfrm>
            <a:off x="3061863" y="5905359"/>
            <a:ext cx="495600" cy="0"/>
          </a:xfrm>
          <a:prstGeom prst="straightConnector1">
            <a:avLst/>
          </a:prstGeom>
          <a:noFill/>
          <a:ln cap="flat" cmpd="sng" w="19050">
            <a:solidFill>
              <a:srgbClr val="757070"/>
            </a:solidFill>
            <a:prstDash val="solid"/>
            <a:miter lim="800000"/>
            <a:headEnd len="sm" w="sm" type="none"/>
            <a:tailEnd len="sm" w="sm" type="none"/>
          </a:ln>
        </p:spPr>
      </p:cxnSp>
      <p:pic>
        <p:nvPicPr>
          <p:cNvPr id="662" name="Google Shape;662;p18">
            <a:hlinkClick action="ppaction://hlinksldjump" r:id="rId6"/>
          </p:cNvPr>
          <p:cNvPicPr preferRelativeResize="0"/>
          <p:nvPr/>
        </p:nvPicPr>
        <p:blipFill rotWithShape="1">
          <a:blip r:embed="rId7">
            <a:alphaModFix/>
          </a:blip>
          <a:srcRect b="0" l="0" r="0" t="0"/>
          <a:stretch/>
        </p:blipFill>
        <p:spPr>
          <a:xfrm>
            <a:off x="177111" y="5319629"/>
            <a:ext cx="1048368" cy="1171461"/>
          </a:xfrm>
          <a:prstGeom prst="rect">
            <a:avLst/>
          </a:prstGeom>
          <a:noFill/>
          <a:ln>
            <a:noFill/>
          </a:ln>
        </p:spPr>
      </p:pic>
      <p:pic>
        <p:nvPicPr>
          <p:cNvPr id="663" name="Google Shape;663;p18">
            <a:hlinkClick action="ppaction://hlinksldjump" r:id="rId8"/>
          </p:cNvPr>
          <p:cNvPicPr preferRelativeResize="0"/>
          <p:nvPr/>
        </p:nvPicPr>
        <p:blipFill rotWithShape="1">
          <a:blip r:embed="rId9">
            <a:alphaModFix/>
          </a:blip>
          <a:srcRect b="0" l="0" r="0" t="0"/>
          <a:stretch/>
        </p:blipFill>
        <p:spPr>
          <a:xfrm>
            <a:off x="3654983" y="5320554"/>
            <a:ext cx="1048368" cy="1171461"/>
          </a:xfrm>
          <a:prstGeom prst="rect">
            <a:avLst/>
          </a:prstGeom>
          <a:noFill/>
          <a:ln>
            <a:noFill/>
          </a:ln>
        </p:spPr>
      </p:pic>
      <p:sp>
        <p:nvSpPr>
          <p:cNvPr id="664" name="Google Shape;664;p18"/>
          <p:cNvSpPr txBox="1"/>
          <p:nvPr/>
        </p:nvSpPr>
        <p:spPr>
          <a:xfrm>
            <a:off x="7442749" y="5130447"/>
            <a:ext cx="32481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DESIGNED FOR</a:t>
            </a:r>
            <a:endParaRPr b="0" i="0" sz="1400" u="none" cap="none" strike="noStrike">
              <a:solidFill>
                <a:srgbClr val="000000"/>
              </a:solidFill>
              <a:latin typeface="Arial"/>
              <a:ea typeface="Arial"/>
              <a:cs typeface="Arial"/>
              <a:sym typeface="Arial"/>
            </a:endParaRPr>
          </a:p>
        </p:txBody>
      </p:sp>
      <p:sp>
        <p:nvSpPr>
          <p:cNvPr id="665" name="Google Shape;665;p18"/>
          <p:cNvSpPr txBox="1"/>
          <p:nvPr/>
        </p:nvSpPr>
        <p:spPr>
          <a:xfrm>
            <a:off x="177100" y="6457800"/>
            <a:ext cx="3441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u="sng">
                <a:solidFill>
                  <a:schemeClr val="hlink"/>
                </a:solidFill>
                <a:latin typeface="Roboto"/>
                <a:ea typeface="Roboto"/>
                <a:cs typeface="Roboto"/>
                <a:sym typeface="Roboto"/>
                <a:hlinkClick action="ppaction://hlinksldjump" r:id="rId10"/>
              </a:rPr>
              <a:t>Go Back to Learning Programs</a:t>
            </a:r>
            <a:endParaRPr b="1">
              <a:latin typeface="Roboto"/>
              <a:ea typeface="Roboto"/>
              <a:cs typeface="Roboto"/>
              <a:sym typeface="Roboto"/>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669" name="Shape 669"/>
        <p:cNvGrpSpPr/>
        <p:nvPr/>
      </p:nvGrpSpPr>
      <p:grpSpPr>
        <a:xfrm>
          <a:off x="0" y="0"/>
          <a:ext cx="0" cy="0"/>
          <a:chOff x="0" y="0"/>
          <a:chExt cx="0" cy="0"/>
        </a:xfrm>
      </p:grpSpPr>
      <p:pic>
        <p:nvPicPr>
          <p:cNvPr id="670" name="Google Shape;670;p19"/>
          <p:cNvPicPr preferRelativeResize="0"/>
          <p:nvPr/>
        </p:nvPicPr>
        <p:blipFill rotWithShape="1">
          <a:blip r:embed="rId3">
            <a:alphaModFix/>
          </a:blip>
          <a:srcRect b="22738" l="0" r="19008" t="25921"/>
          <a:stretch/>
        </p:blipFill>
        <p:spPr>
          <a:xfrm>
            <a:off x="6046825" y="0"/>
            <a:ext cx="6159474" cy="6857999"/>
          </a:xfrm>
          <a:prstGeom prst="rect">
            <a:avLst/>
          </a:prstGeom>
          <a:noFill/>
          <a:ln>
            <a:noFill/>
          </a:ln>
        </p:spPr>
      </p:pic>
      <p:pic>
        <p:nvPicPr>
          <p:cNvPr id="671" name="Google Shape;671;p19"/>
          <p:cNvPicPr preferRelativeResize="0"/>
          <p:nvPr/>
        </p:nvPicPr>
        <p:blipFill rotWithShape="1">
          <a:blip r:embed="rId4">
            <a:alphaModFix/>
          </a:blip>
          <a:srcRect b="0" l="0" r="0" t="0"/>
          <a:stretch/>
        </p:blipFill>
        <p:spPr>
          <a:xfrm>
            <a:off x="538105" y="187612"/>
            <a:ext cx="2116193" cy="2364663"/>
          </a:xfrm>
          <a:prstGeom prst="rect">
            <a:avLst/>
          </a:prstGeom>
          <a:noFill/>
          <a:ln>
            <a:noFill/>
          </a:ln>
        </p:spPr>
      </p:pic>
      <p:sp>
        <p:nvSpPr>
          <p:cNvPr id="672" name="Google Shape;672;p19"/>
          <p:cNvSpPr txBox="1"/>
          <p:nvPr/>
        </p:nvSpPr>
        <p:spPr>
          <a:xfrm>
            <a:off x="2823632" y="1016001"/>
            <a:ext cx="8771321" cy="255454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Roboto"/>
                <a:ea typeface="Roboto"/>
                <a:cs typeface="Roboto"/>
                <a:sym typeface="Roboto"/>
              </a:rPr>
              <a:t>Agile Test Automation</a:t>
            </a:r>
            <a:br>
              <a:rPr b="0" i="0" lang="en-US" sz="4000" u="none" cap="none" strike="noStrike">
                <a:solidFill>
                  <a:schemeClr val="dk1"/>
                </a:solidFill>
                <a:latin typeface="Roboto"/>
                <a:ea typeface="Roboto"/>
                <a:cs typeface="Roboto"/>
                <a:sym typeface="Roboto"/>
              </a:rPr>
            </a:br>
            <a:br>
              <a:rPr b="0" i="0" lang="en-US" sz="4000" u="none" cap="none" strike="noStrike">
                <a:solidFill>
                  <a:schemeClr val="dk1"/>
                </a:solidFill>
                <a:latin typeface="Roboto"/>
                <a:ea typeface="Roboto"/>
                <a:cs typeface="Roboto"/>
                <a:sym typeface="Roboto"/>
              </a:rPr>
            </a:br>
            <a:br>
              <a:rPr b="0" i="0" lang="en-US" sz="4000" u="none" cap="none" strike="noStrike">
                <a:solidFill>
                  <a:schemeClr val="dk1"/>
                </a:solidFill>
                <a:latin typeface="Roboto"/>
                <a:ea typeface="Roboto"/>
                <a:cs typeface="Roboto"/>
                <a:sym typeface="Roboto"/>
              </a:rPr>
            </a:br>
            <a:endParaRPr b="0" i="0" sz="4000" u="none" cap="none" strike="noStrike">
              <a:solidFill>
                <a:schemeClr val="dk1"/>
              </a:solidFill>
              <a:latin typeface="Roboto"/>
              <a:ea typeface="Roboto"/>
              <a:cs typeface="Roboto"/>
              <a:sym typeface="Roboto"/>
            </a:endParaRPr>
          </a:p>
        </p:txBody>
      </p:sp>
      <p:sp>
        <p:nvSpPr>
          <p:cNvPr id="673" name="Google Shape;673;p19"/>
          <p:cNvSpPr txBox="1"/>
          <p:nvPr/>
        </p:nvSpPr>
        <p:spPr>
          <a:xfrm>
            <a:off x="177096" y="2924202"/>
            <a:ext cx="289855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ABOUT THIS CERTIFICATION</a:t>
            </a:r>
            <a:endParaRPr b="0" i="0" sz="1400" u="none" cap="none" strike="noStrike">
              <a:solidFill>
                <a:srgbClr val="000000"/>
              </a:solidFill>
              <a:latin typeface="Arial"/>
              <a:ea typeface="Arial"/>
              <a:cs typeface="Arial"/>
              <a:sym typeface="Arial"/>
            </a:endParaRPr>
          </a:p>
        </p:txBody>
      </p:sp>
      <p:sp>
        <p:nvSpPr>
          <p:cNvPr id="674" name="Google Shape;674;p19"/>
          <p:cNvSpPr txBox="1"/>
          <p:nvPr/>
        </p:nvSpPr>
        <p:spPr>
          <a:xfrm>
            <a:off x="7442749" y="2924202"/>
            <a:ext cx="3376245"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FEATURED LEARNING OUTCOMES</a:t>
            </a:r>
            <a:endParaRPr b="0" i="0" sz="1400" u="none" cap="none" strike="noStrike">
              <a:solidFill>
                <a:srgbClr val="000000"/>
              </a:solidFill>
              <a:latin typeface="Arial"/>
              <a:ea typeface="Arial"/>
              <a:cs typeface="Arial"/>
              <a:sym typeface="Arial"/>
            </a:endParaRPr>
          </a:p>
        </p:txBody>
      </p:sp>
      <p:sp>
        <p:nvSpPr>
          <p:cNvPr id="675" name="Google Shape;675;p19"/>
          <p:cNvSpPr txBox="1"/>
          <p:nvPr/>
        </p:nvSpPr>
        <p:spPr>
          <a:xfrm>
            <a:off x="7495560" y="3287714"/>
            <a:ext cx="4710600" cy="13854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Test Automation Strategy</a:t>
            </a:r>
            <a:endParaRPr b="0" i="0" sz="1400" u="none" cap="none" strike="noStrike">
              <a:solidFill>
                <a:schemeClr val="dk1"/>
              </a:solidFill>
              <a:latin typeface="Roboto"/>
              <a:ea typeface="Roboto"/>
              <a:cs typeface="Roboto"/>
              <a:sym typeface="Roboto"/>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Continuous Integration</a:t>
            </a:r>
            <a:endParaRPr b="0" i="0" sz="1400" u="none" cap="none" strike="noStrike">
              <a:solidFill>
                <a:schemeClr val="dk1"/>
              </a:solidFill>
              <a:latin typeface="Roboto"/>
              <a:ea typeface="Roboto"/>
              <a:cs typeface="Roboto"/>
              <a:sym typeface="Roboto"/>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Automated Story and Feature Testing</a:t>
            </a:r>
            <a:endParaRPr b="0" i="0" sz="1400" u="none" cap="none" strike="noStrike">
              <a:solidFill>
                <a:schemeClr val="dk1"/>
              </a:solidFill>
              <a:latin typeface="Roboto"/>
              <a:ea typeface="Roboto"/>
              <a:cs typeface="Roboto"/>
              <a:sym typeface="Roboto"/>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Automation Support for Integration and System Testing </a:t>
            </a:r>
            <a:endParaRPr b="0" i="0" sz="1400" u="none" cap="none" strike="noStrike">
              <a:solidFill>
                <a:schemeClr val="dk1"/>
              </a:solidFill>
              <a:latin typeface="Roboto"/>
              <a:ea typeface="Roboto"/>
              <a:cs typeface="Roboto"/>
              <a:sym typeface="Roboto"/>
            </a:endParaRPr>
          </a:p>
          <a:p>
            <a:pPr indent="-196850" lvl="0" marL="28575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Roboto"/>
              <a:ea typeface="Roboto"/>
              <a:cs typeface="Roboto"/>
              <a:sym typeface="Roboto"/>
            </a:endParaRPr>
          </a:p>
        </p:txBody>
      </p:sp>
      <p:sp>
        <p:nvSpPr>
          <p:cNvPr id="676" name="Google Shape;676;p19"/>
          <p:cNvSpPr txBox="1"/>
          <p:nvPr/>
        </p:nvSpPr>
        <p:spPr>
          <a:xfrm>
            <a:off x="177096" y="3308272"/>
            <a:ext cx="59190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The industry-recognized certification validates knowledge of  preparing and implementing test automation in an agile development and/or continuous integration environment. </a:t>
            </a:r>
            <a:endParaRPr b="0" i="0" sz="1400" u="none" cap="none" strike="noStrike">
              <a:solidFill>
                <a:srgbClr val="000000"/>
              </a:solidFill>
              <a:latin typeface="Arial"/>
              <a:ea typeface="Arial"/>
              <a:cs typeface="Arial"/>
              <a:sym typeface="Arial"/>
            </a:endParaRPr>
          </a:p>
        </p:txBody>
      </p:sp>
      <p:pic>
        <p:nvPicPr>
          <p:cNvPr id="677" name="Google Shape;677;p19">
            <a:hlinkClick action="ppaction://hlinksldjump" r:id="rId5"/>
          </p:cNvPr>
          <p:cNvPicPr preferRelativeResize="0"/>
          <p:nvPr/>
        </p:nvPicPr>
        <p:blipFill rotWithShape="1">
          <a:blip r:embed="rId6">
            <a:alphaModFix/>
          </a:blip>
          <a:srcRect b="0" l="0" r="0" t="0"/>
          <a:stretch/>
        </p:blipFill>
        <p:spPr>
          <a:xfrm>
            <a:off x="1916008" y="5319629"/>
            <a:ext cx="1048368" cy="1171461"/>
          </a:xfrm>
          <a:prstGeom prst="rect">
            <a:avLst/>
          </a:prstGeom>
          <a:noFill/>
          <a:ln>
            <a:noFill/>
          </a:ln>
        </p:spPr>
      </p:pic>
      <p:cxnSp>
        <p:nvCxnSpPr>
          <p:cNvPr id="678" name="Google Shape;678;p19"/>
          <p:cNvCxnSpPr/>
          <p:nvPr/>
        </p:nvCxnSpPr>
        <p:spPr>
          <a:xfrm>
            <a:off x="1301921" y="5905359"/>
            <a:ext cx="495600" cy="0"/>
          </a:xfrm>
          <a:prstGeom prst="straightConnector1">
            <a:avLst/>
          </a:prstGeom>
          <a:noFill/>
          <a:ln cap="flat" cmpd="sng" w="19050">
            <a:solidFill>
              <a:srgbClr val="757070"/>
            </a:solidFill>
            <a:prstDash val="solid"/>
            <a:miter lim="800000"/>
            <a:headEnd len="sm" w="sm" type="none"/>
            <a:tailEnd len="sm" w="sm" type="none"/>
          </a:ln>
        </p:spPr>
      </p:cxnSp>
      <p:cxnSp>
        <p:nvCxnSpPr>
          <p:cNvPr id="679" name="Google Shape;679;p19"/>
          <p:cNvCxnSpPr/>
          <p:nvPr/>
        </p:nvCxnSpPr>
        <p:spPr>
          <a:xfrm>
            <a:off x="3061863" y="5905359"/>
            <a:ext cx="495600" cy="0"/>
          </a:xfrm>
          <a:prstGeom prst="straightConnector1">
            <a:avLst/>
          </a:prstGeom>
          <a:noFill/>
          <a:ln cap="flat" cmpd="sng" w="19050">
            <a:solidFill>
              <a:srgbClr val="757070"/>
            </a:solidFill>
            <a:prstDash val="solid"/>
            <a:miter lim="800000"/>
            <a:headEnd len="sm" w="sm" type="none"/>
            <a:tailEnd len="sm" w="sm" type="none"/>
          </a:ln>
        </p:spPr>
      </p:cxnSp>
      <p:pic>
        <p:nvPicPr>
          <p:cNvPr id="680" name="Google Shape;680;p19">
            <a:hlinkClick action="ppaction://hlinksldjump" r:id="rId7"/>
          </p:cNvPr>
          <p:cNvPicPr preferRelativeResize="0"/>
          <p:nvPr/>
        </p:nvPicPr>
        <p:blipFill rotWithShape="1">
          <a:blip r:embed="rId8">
            <a:alphaModFix/>
          </a:blip>
          <a:srcRect b="0" l="0" r="0" t="0"/>
          <a:stretch/>
        </p:blipFill>
        <p:spPr>
          <a:xfrm>
            <a:off x="177111" y="5319629"/>
            <a:ext cx="1048368" cy="1171461"/>
          </a:xfrm>
          <a:prstGeom prst="rect">
            <a:avLst/>
          </a:prstGeom>
          <a:noFill/>
          <a:ln>
            <a:noFill/>
          </a:ln>
        </p:spPr>
      </p:pic>
      <p:pic>
        <p:nvPicPr>
          <p:cNvPr id="681" name="Google Shape;681;p19">
            <a:hlinkClick action="ppaction://hlinksldjump" r:id="rId9"/>
          </p:cNvPr>
          <p:cNvPicPr preferRelativeResize="0"/>
          <p:nvPr/>
        </p:nvPicPr>
        <p:blipFill rotWithShape="1">
          <a:blip r:embed="rId4">
            <a:alphaModFix/>
          </a:blip>
          <a:srcRect b="0" l="0" r="0" t="0"/>
          <a:stretch/>
        </p:blipFill>
        <p:spPr>
          <a:xfrm>
            <a:off x="3654983" y="5320554"/>
            <a:ext cx="1048368" cy="1171461"/>
          </a:xfrm>
          <a:prstGeom prst="rect">
            <a:avLst/>
          </a:prstGeom>
          <a:noFill/>
          <a:ln>
            <a:noFill/>
          </a:ln>
        </p:spPr>
      </p:pic>
      <p:sp>
        <p:nvSpPr>
          <p:cNvPr id="682" name="Google Shape;682;p19"/>
          <p:cNvSpPr txBox="1"/>
          <p:nvPr/>
        </p:nvSpPr>
        <p:spPr>
          <a:xfrm>
            <a:off x="177105" y="4899900"/>
            <a:ext cx="42480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PART OF THE AGILE TESTING TRACK</a:t>
            </a:r>
            <a:endParaRPr b="0" i="0" sz="1400" u="none" cap="none" strike="noStrike">
              <a:solidFill>
                <a:srgbClr val="000000"/>
              </a:solidFill>
              <a:latin typeface="Arial"/>
              <a:ea typeface="Arial"/>
              <a:cs typeface="Arial"/>
              <a:sym typeface="Arial"/>
            </a:endParaRPr>
          </a:p>
        </p:txBody>
      </p:sp>
      <p:sp>
        <p:nvSpPr>
          <p:cNvPr id="683" name="Google Shape;683;p19"/>
          <p:cNvSpPr txBox="1"/>
          <p:nvPr/>
        </p:nvSpPr>
        <p:spPr>
          <a:xfrm>
            <a:off x="7483214" y="5567950"/>
            <a:ext cx="35415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Agile testers, test engineers, test managers, developers, technical leads.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
        <p:nvSpPr>
          <p:cNvPr id="684" name="Google Shape;684;p19"/>
          <p:cNvSpPr txBox="1"/>
          <p:nvPr/>
        </p:nvSpPr>
        <p:spPr>
          <a:xfrm>
            <a:off x="7442749" y="5130447"/>
            <a:ext cx="32481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DESIGNED FOR</a:t>
            </a:r>
            <a:endParaRPr b="0" i="0" sz="1400" u="none" cap="none" strike="noStrike">
              <a:solidFill>
                <a:srgbClr val="000000"/>
              </a:solidFill>
              <a:latin typeface="Arial"/>
              <a:ea typeface="Arial"/>
              <a:cs typeface="Arial"/>
              <a:sym typeface="Arial"/>
            </a:endParaRPr>
          </a:p>
        </p:txBody>
      </p:sp>
      <p:sp>
        <p:nvSpPr>
          <p:cNvPr id="685" name="Google Shape;685;p19"/>
          <p:cNvSpPr txBox="1"/>
          <p:nvPr/>
        </p:nvSpPr>
        <p:spPr>
          <a:xfrm>
            <a:off x="177100" y="6457800"/>
            <a:ext cx="3441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u="sng">
                <a:solidFill>
                  <a:schemeClr val="hlink"/>
                </a:solidFill>
                <a:latin typeface="Roboto"/>
                <a:ea typeface="Roboto"/>
                <a:cs typeface="Roboto"/>
                <a:sym typeface="Roboto"/>
                <a:hlinkClick action="ppaction://hlinksldjump" r:id="rId10"/>
              </a:rPr>
              <a:t>Go Back to Learning Programs</a:t>
            </a:r>
            <a:endParaRPr b="1">
              <a:latin typeface="Roboto"/>
              <a:ea typeface="Roboto"/>
              <a:cs typeface="Roboto"/>
              <a:sym typeface="Roboto"/>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689" name="Shape 689"/>
        <p:cNvGrpSpPr/>
        <p:nvPr/>
      </p:nvGrpSpPr>
      <p:grpSpPr>
        <a:xfrm>
          <a:off x="0" y="0"/>
          <a:ext cx="0" cy="0"/>
          <a:chOff x="0" y="0"/>
          <a:chExt cx="0" cy="0"/>
        </a:xfrm>
      </p:grpSpPr>
      <p:pic>
        <p:nvPicPr>
          <p:cNvPr id="690" name="Google Shape;690;p21"/>
          <p:cNvPicPr preferRelativeResize="0"/>
          <p:nvPr/>
        </p:nvPicPr>
        <p:blipFill rotWithShape="1">
          <a:blip r:embed="rId3">
            <a:alphaModFix/>
          </a:blip>
          <a:srcRect b="0" l="0" r="0" t="0"/>
          <a:stretch/>
        </p:blipFill>
        <p:spPr>
          <a:xfrm>
            <a:off x="538105" y="187612"/>
            <a:ext cx="2116193" cy="2364663"/>
          </a:xfrm>
          <a:prstGeom prst="rect">
            <a:avLst/>
          </a:prstGeom>
          <a:noFill/>
          <a:ln>
            <a:noFill/>
          </a:ln>
        </p:spPr>
      </p:pic>
      <p:sp>
        <p:nvSpPr>
          <p:cNvPr id="691" name="Google Shape;691;p21"/>
          <p:cNvSpPr txBox="1"/>
          <p:nvPr/>
        </p:nvSpPr>
        <p:spPr>
          <a:xfrm>
            <a:off x="2823632" y="1016001"/>
            <a:ext cx="8771321" cy="255454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Roboto"/>
                <a:ea typeface="Roboto"/>
                <a:cs typeface="Roboto"/>
                <a:sym typeface="Roboto"/>
              </a:rPr>
              <a:t>Foundations of DevOps</a:t>
            </a:r>
            <a:br>
              <a:rPr b="0" i="0" lang="en-US" sz="4000" u="none" cap="none" strike="noStrike">
                <a:solidFill>
                  <a:schemeClr val="dk1"/>
                </a:solidFill>
                <a:latin typeface="Roboto"/>
                <a:ea typeface="Roboto"/>
                <a:cs typeface="Roboto"/>
                <a:sym typeface="Roboto"/>
              </a:rPr>
            </a:br>
            <a:br>
              <a:rPr b="0" i="0" lang="en-US" sz="4000" u="none" cap="none" strike="noStrike">
                <a:solidFill>
                  <a:schemeClr val="dk1"/>
                </a:solidFill>
                <a:latin typeface="Roboto"/>
                <a:ea typeface="Roboto"/>
                <a:cs typeface="Roboto"/>
                <a:sym typeface="Roboto"/>
              </a:rPr>
            </a:br>
            <a:br>
              <a:rPr b="0" i="0" lang="en-US" sz="4000" u="none" cap="none" strike="noStrike">
                <a:solidFill>
                  <a:schemeClr val="dk1"/>
                </a:solidFill>
                <a:latin typeface="Roboto"/>
                <a:ea typeface="Roboto"/>
                <a:cs typeface="Roboto"/>
                <a:sym typeface="Roboto"/>
              </a:rPr>
            </a:br>
            <a:endParaRPr b="0" i="0" sz="4000" u="none" cap="none" strike="noStrike">
              <a:solidFill>
                <a:schemeClr val="dk1"/>
              </a:solidFill>
              <a:latin typeface="Roboto"/>
              <a:ea typeface="Roboto"/>
              <a:cs typeface="Roboto"/>
              <a:sym typeface="Roboto"/>
            </a:endParaRPr>
          </a:p>
        </p:txBody>
      </p:sp>
      <p:sp>
        <p:nvSpPr>
          <p:cNvPr id="692" name="Google Shape;692;p21"/>
          <p:cNvSpPr txBox="1"/>
          <p:nvPr/>
        </p:nvSpPr>
        <p:spPr>
          <a:xfrm>
            <a:off x="177096" y="2924202"/>
            <a:ext cx="289855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ABOUT THIS CERTIFICATION</a:t>
            </a:r>
            <a:endParaRPr b="0" i="0" sz="1400" u="none" cap="none" strike="noStrike">
              <a:solidFill>
                <a:srgbClr val="000000"/>
              </a:solidFill>
              <a:latin typeface="Arial"/>
              <a:ea typeface="Arial"/>
              <a:cs typeface="Arial"/>
              <a:sym typeface="Arial"/>
            </a:endParaRPr>
          </a:p>
        </p:txBody>
      </p:sp>
      <p:sp>
        <p:nvSpPr>
          <p:cNvPr id="693" name="Google Shape;693;p21"/>
          <p:cNvSpPr txBox="1"/>
          <p:nvPr/>
        </p:nvSpPr>
        <p:spPr>
          <a:xfrm>
            <a:off x="7442749" y="2924202"/>
            <a:ext cx="3376245"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FEATURED LEARNING OUTCOMES</a:t>
            </a:r>
            <a:endParaRPr b="0" i="0" sz="1400" u="none" cap="none" strike="noStrike">
              <a:solidFill>
                <a:srgbClr val="000000"/>
              </a:solidFill>
              <a:latin typeface="Arial"/>
              <a:ea typeface="Arial"/>
              <a:cs typeface="Arial"/>
              <a:sym typeface="Arial"/>
            </a:endParaRPr>
          </a:p>
        </p:txBody>
      </p:sp>
      <p:sp>
        <p:nvSpPr>
          <p:cNvPr id="694" name="Google Shape;694;p21"/>
          <p:cNvSpPr txBox="1"/>
          <p:nvPr/>
        </p:nvSpPr>
        <p:spPr>
          <a:xfrm>
            <a:off x="7483214" y="5567950"/>
            <a:ext cx="45768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Developers, testers, operations leads, DevOps engineers, and site reliability engineers.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
        <p:nvSpPr>
          <p:cNvPr id="695" name="Google Shape;695;p21"/>
          <p:cNvSpPr txBox="1"/>
          <p:nvPr/>
        </p:nvSpPr>
        <p:spPr>
          <a:xfrm>
            <a:off x="177103" y="4899900"/>
            <a:ext cx="32481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PART OF THE DEVOPS TRACK</a:t>
            </a:r>
            <a:endParaRPr b="0" i="0" sz="1400" u="none" cap="none" strike="noStrike">
              <a:solidFill>
                <a:srgbClr val="000000"/>
              </a:solidFill>
              <a:latin typeface="Arial"/>
              <a:ea typeface="Arial"/>
              <a:cs typeface="Arial"/>
              <a:sym typeface="Arial"/>
            </a:endParaRPr>
          </a:p>
        </p:txBody>
      </p:sp>
      <p:sp>
        <p:nvSpPr>
          <p:cNvPr id="696" name="Google Shape;696;p21"/>
          <p:cNvSpPr txBox="1"/>
          <p:nvPr/>
        </p:nvSpPr>
        <p:spPr>
          <a:xfrm>
            <a:off x="7495560" y="3287714"/>
            <a:ext cx="4710600" cy="13854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The Case For DevOps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Configuration Management</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Continuous Integration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Continuous Delivery</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Operations</a:t>
            </a:r>
            <a:endParaRPr b="0" i="0" sz="14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Roboto"/>
              <a:ea typeface="Roboto"/>
              <a:cs typeface="Roboto"/>
              <a:sym typeface="Roboto"/>
            </a:endParaRPr>
          </a:p>
        </p:txBody>
      </p:sp>
      <p:sp>
        <p:nvSpPr>
          <p:cNvPr id="697" name="Google Shape;697;p21"/>
          <p:cNvSpPr txBox="1"/>
          <p:nvPr/>
        </p:nvSpPr>
        <p:spPr>
          <a:xfrm>
            <a:off x="177096" y="3308272"/>
            <a:ext cx="5918904" cy="116955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The Foundations of DevOps certification demonstrates an individual's mindset change from traditional software development to agile and collaborative approaches by delivering software with the Operations team. Holders can show how DevOps leads to effectively coding, testing, scaling, and releasing software continuously. </a:t>
            </a:r>
            <a:endParaRPr b="0" i="0" sz="1400" u="none" cap="none" strike="noStrike">
              <a:solidFill>
                <a:srgbClr val="000000"/>
              </a:solidFill>
              <a:latin typeface="Arial"/>
              <a:ea typeface="Arial"/>
              <a:cs typeface="Arial"/>
              <a:sym typeface="Arial"/>
            </a:endParaRPr>
          </a:p>
        </p:txBody>
      </p:sp>
      <p:pic>
        <p:nvPicPr>
          <p:cNvPr id="698" name="Google Shape;698;p21">
            <a:hlinkClick action="ppaction://hlinksldjump" r:id="rId4"/>
          </p:cNvPr>
          <p:cNvPicPr preferRelativeResize="0"/>
          <p:nvPr/>
        </p:nvPicPr>
        <p:blipFill rotWithShape="1">
          <a:blip r:embed="rId3">
            <a:alphaModFix/>
          </a:blip>
          <a:srcRect b="0" l="0" r="0" t="0"/>
          <a:stretch/>
        </p:blipFill>
        <p:spPr>
          <a:xfrm>
            <a:off x="1916008" y="5319629"/>
            <a:ext cx="1048368" cy="1171461"/>
          </a:xfrm>
          <a:prstGeom prst="rect">
            <a:avLst/>
          </a:prstGeom>
          <a:noFill/>
          <a:ln>
            <a:noFill/>
          </a:ln>
        </p:spPr>
      </p:pic>
      <p:cxnSp>
        <p:nvCxnSpPr>
          <p:cNvPr id="699" name="Google Shape;699;p21"/>
          <p:cNvCxnSpPr/>
          <p:nvPr/>
        </p:nvCxnSpPr>
        <p:spPr>
          <a:xfrm>
            <a:off x="1301921" y="5905359"/>
            <a:ext cx="495600" cy="0"/>
          </a:xfrm>
          <a:prstGeom prst="straightConnector1">
            <a:avLst/>
          </a:prstGeom>
          <a:noFill/>
          <a:ln cap="flat" cmpd="sng" w="19050">
            <a:solidFill>
              <a:srgbClr val="757070"/>
            </a:solidFill>
            <a:prstDash val="solid"/>
            <a:miter lim="800000"/>
            <a:headEnd len="sm" w="sm" type="none"/>
            <a:tailEnd len="sm" w="sm" type="none"/>
          </a:ln>
        </p:spPr>
      </p:cxnSp>
      <p:cxnSp>
        <p:nvCxnSpPr>
          <p:cNvPr id="700" name="Google Shape;700;p21"/>
          <p:cNvCxnSpPr/>
          <p:nvPr/>
        </p:nvCxnSpPr>
        <p:spPr>
          <a:xfrm>
            <a:off x="3061863" y="5905359"/>
            <a:ext cx="495600" cy="0"/>
          </a:xfrm>
          <a:prstGeom prst="straightConnector1">
            <a:avLst/>
          </a:prstGeom>
          <a:noFill/>
          <a:ln cap="flat" cmpd="sng" w="19050">
            <a:solidFill>
              <a:srgbClr val="757070"/>
            </a:solidFill>
            <a:prstDash val="solid"/>
            <a:miter lim="800000"/>
            <a:headEnd len="sm" w="sm" type="none"/>
            <a:tailEnd len="sm" w="sm" type="none"/>
          </a:ln>
        </p:spPr>
      </p:cxnSp>
      <p:pic>
        <p:nvPicPr>
          <p:cNvPr id="701" name="Google Shape;701;p21">
            <a:hlinkClick action="ppaction://hlinksldjump" r:id="rId5"/>
          </p:cNvPr>
          <p:cNvPicPr preferRelativeResize="0"/>
          <p:nvPr/>
        </p:nvPicPr>
        <p:blipFill rotWithShape="1">
          <a:blip r:embed="rId6">
            <a:alphaModFix/>
          </a:blip>
          <a:srcRect b="0" l="0" r="0" t="0"/>
          <a:stretch/>
        </p:blipFill>
        <p:spPr>
          <a:xfrm>
            <a:off x="177111" y="5319629"/>
            <a:ext cx="1048368" cy="1171461"/>
          </a:xfrm>
          <a:prstGeom prst="rect">
            <a:avLst/>
          </a:prstGeom>
          <a:noFill/>
          <a:ln>
            <a:noFill/>
          </a:ln>
        </p:spPr>
      </p:pic>
      <p:pic>
        <p:nvPicPr>
          <p:cNvPr id="702" name="Google Shape;702;p21">
            <a:hlinkClick action="ppaction://hlinksldjump" r:id="rId7"/>
          </p:cNvPr>
          <p:cNvPicPr preferRelativeResize="0"/>
          <p:nvPr/>
        </p:nvPicPr>
        <p:blipFill rotWithShape="1">
          <a:blip r:embed="rId8">
            <a:alphaModFix/>
          </a:blip>
          <a:srcRect b="0" l="0" r="0" t="0"/>
          <a:stretch/>
        </p:blipFill>
        <p:spPr>
          <a:xfrm>
            <a:off x="3619833" y="5320554"/>
            <a:ext cx="1048368" cy="1171461"/>
          </a:xfrm>
          <a:prstGeom prst="rect">
            <a:avLst/>
          </a:prstGeom>
          <a:noFill/>
          <a:ln>
            <a:noFill/>
          </a:ln>
        </p:spPr>
      </p:pic>
      <p:sp>
        <p:nvSpPr>
          <p:cNvPr id="703" name="Google Shape;703;p21"/>
          <p:cNvSpPr txBox="1"/>
          <p:nvPr/>
        </p:nvSpPr>
        <p:spPr>
          <a:xfrm>
            <a:off x="7442749" y="5130447"/>
            <a:ext cx="32481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DESIGNED FOR</a:t>
            </a:r>
            <a:endParaRPr b="0" i="0" sz="1400" u="none" cap="none" strike="noStrike">
              <a:solidFill>
                <a:srgbClr val="000000"/>
              </a:solidFill>
              <a:latin typeface="Arial"/>
              <a:ea typeface="Arial"/>
              <a:cs typeface="Arial"/>
              <a:sym typeface="Arial"/>
            </a:endParaRPr>
          </a:p>
        </p:txBody>
      </p:sp>
      <p:pic>
        <p:nvPicPr>
          <p:cNvPr id="704" name="Google Shape;704;p21"/>
          <p:cNvPicPr preferRelativeResize="0"/>
          <p:nvPr/>
        </p:nvPicPr>
        <p:blipFill rotWithShape="1">
          <a:blip r:embed="rId9">
            <a:alphaModFix/>
          </a:blip>
          <a:srcRect b="22738" l="0" r="19008" t="25921"/>
          <a:stretch/>
        </p:blipFill>
        <p:spPr>
          <a:xfrm>
            <a:off x="6046825" y="0"/>
            <a:ext cx="6159474" cy="6857999"/>
          </a:xfrm>
          <a:prstGeom prst="rect">
            <a:avLst/>
          </a:prstGeom>
          <a:noFill/>
          <a:ln>
            <a:noFill/>
          </a:ln>
        </p:spPr>
      </p:pic>
      <p:sp>
        <p:nvSpPr>
          <p:cNvPr id="705" name="Google Shape;705;p21"/>
          <p:cNvSpPr txBox="1"/>
          <p:nvPr/>
        </p:nvSpPr>
        <p:spPr>
          <a:xfrm>
            <a:off x="177100" y="6457800"/>
            <a:ext cx="3441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u="sng">
                <a:solidFill>
                  <a:schemeClr val="hlink"/>
                </a:solidFill>
                <a:latin typeface="Roboto"/>
                <a:ea typeface="Roboto"/>
                <a:cs typeface="Roboto"/>
                <a:sym typeface="Roboto"/>
                <a:hlinkClick action="ppaction://hlinksldjump" r:id="rId10"/>
              </a:rPr>
              <a:t>Go Back to Learning Programs</a:t>
            </a:r>
            <a:endParaRPr b="1">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pic>
        <p:nvPicPr>
          <p:cNvPr id="96" name="Google Shape;96;g106e6aa31ee_1_553"/>
          <p:cNvPicPr preferRelativeResize="0"/>
          <p:nvPr/>
        </p:nvPicPr>
        <p:blipFill rotWithShape="1">
          <a:blip r:embed="rId3">
            <a:alphaModFix/>
          </a:blip>
          <a:srcRect b="0" l="0" r="0" t="0"/>
          <a:stretch/>
        </p:blipFill>
        <p:spPr>
          <a:xfrm>
            <a:off x="5959000" y="463800"/>
            <a:ext cx="5949200" cy="5930400"/>
          </a:xfrm>
          <a:prstGeom prst="rect">
            <a:avLst/>
          </a:prstGeom>
          <a:noFill/>
          <a:ln>
            <a:noFill/>
          </a:ln>
        </p:spPr>
      </p:pic>
      <p:sp>
        <p:nvSpPr>
          <p:cNvPr id="97" name="Google Shape;97;g106e6aa31ee_1_553"/>
          <p:cNvSpPr txBox="1"/>
          <p:nvPr/>
        </p:nvSpPr>
        <p:spPr>
          <a:xfrm>
            <a:off x="685400" y="546600"/>
            <a:ext cx="2919900" cy="1723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sng" cap="none" strike="noStrike">
                <a:solidFill>
                  <a:schemeClr val="hlink"/>
                </a:solidFill>
                <a:latin typeface="Roboto"/>
                <a:ea typeface="Roboto"/>
                <a:cs typeface="Roboto"/>
                <a:sym typeface="Roboto"/>
                <a:hlinkClick action="ppaction://hlinkshowjump?jump=nextslide"/>
              </a:rPr>
              <a:t>LEADING</a:t>
            </a:r>
            <a:endParaRPr b="1" i="0" sz="24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400"/>
              <a:buFont typeface="Arial"/>
              <a:buNone/>
            </a:pPr>
            <a:r>
              <a:rPr b="1" i="0" lang="en-US" sz="2400" u="sng" cap="none" strike="noStrike">
                <a:solidFill>
                  <a:schemeClr val="hlink"/>
                </a:solidFill>
                <a:latin typeface="Roboto"/>
                <a:ea typeface="Roboto"/>
                <a:cs typeface="Roboto"/>
                <a:sym typeface="Roboto"/>
                <a:hlinkClick action="ppaction://hlinkshowjump?jump=nextslide"/>
              </a:rPr>
              <a:t>CHANGE</a:t>
            </a:r>
            <a:endParaRPr b="1" i="0" sz="24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Realize sustainable agility through cultural change, not process change.</a:t>
            </a:r>
            <a:endParaRPr b="1" i="0" sz="2200" u="none" cap="none" strike="noStrike">
              <a:solidFill>
                <a:schemeClr val="dk1"/>
              </a:solidFill>
              <a:latin typeface="Roboto"/>
              <a:ea typeface="Roboto"/>
              <a:cs typeface="Roboto"/>
              <a:sym typeface="Roboto"/>
            </a:endParaRPr>
          </a:p>
        </p:txBody>
      </p:sp>
      <p:sp>
        <p:nvSpPr>
          <p:cNvPr id="98" name="Google Shape;98;g106e6aa31ee_1_553"/>
          <p:cNvSpPr txBox="1"/>
          <p:nvPr/>
        </p:nvSpPr>
        <p:spPr>
          <a:xfrm>
            <a:off x="685400" y="2500900"/>
            <a:ext cx="2919900" cy="1723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sng" cap="none" strike="noStrike">
                <a:solidFill>
                  <a:schemeClr val="hlink"/>
                </a:solidFill>
                <a:latin typeface="Roboto"/>
                <a:ea typeface="Roboto"/>
                <a:cs typeface="Roboto"/>
                <a:sym typeface="Roboto"/>
                <a:hlinkClick action="ppaction://hlinksldjump" r:id="rId4"/>
              </a:rPr>
              <a:t>VALUE</a:t>
            </a:r>
            <a:endParaRPr b="1" i="0" sz="24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400"/>
              <a:buFont typeface="Arial"/>
              <a:buNone/>
            </a:pPr>
            <a:r>
              <a:rPr b="1" i="0" lang="en-US" sz="2400" u="sng" cap="none" strike="noStrike">
                <a:solidFill>
                  <a:schemeClr val="hlink"/>
                </a:solidFill>
                <a:latin typeface="Roboto"/>
                <a:ea typeface="Roboto"/>
                <a:cs typeface="Roboto"/>
                <a:sym typeface="Roboto"/>
                <a:hlinkClick action="ppaction://hlinksldjump" r:id="rId5"/>
              </a:rPr>
              <a:t>DELIVERY</a:t>
            </a:r>
            <a:endParaRPr b="1" i="0" sz="24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Roboto"/>
                <a:ea typeface="Roboto"/>
                <a:cs typeface="Roboto"/>
                <a:sym typeface="Roboto"/>
              </a:rPr>
              <a:t>Delight your target audience with effective high-quality products and customer-centric outcomes.</a:t>
            </a:r>
            <a:endParaRPr b="0" i="0" sz="1400" u="none" cap="none" strike="noStrike">
              <a:solidFill>
                <a:schemeClr val="dk1"/>
              </a:solidFill>
              <a:latin typeface="Roboto"/>
              <a:ea typeface="Roboto"/>
              <a:cs typeface="Roboto"/>
              <a:sym typeface="Roboto"/>
            </a:endParaRPr>
          </a:p>
        </p:txBody>
      </p:sp>
      <p:sp>
        <p:nvSpPr>
          <p:cNvPr id="99" name="Google Shape;99;g106e6aa31ee_1_553"/>
          <p:cNvSpPr txBox="1"/>
          <p:nvPr/>
        </p:nvSpPr>
        <p:spPr>
          <a:xfrm>
            <a:off x="685400" y="4563400"/>
            <a:ext cx="2919900" cy="1847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sng" cap="none" strike="noStrike">
                <a:solidFill>
                  <a:schemeClr val="hlink"/>
                </a:solidFill>
                <a:latin typeface="Roboto"/>
                <a:ea typeface="Roboto"/>
                <a:cs typeface="Roboto"/>
                <a:sym typeface="Roboto"/>
                <a:hlinkClick action="ppaction://hlinksldjump" r:id="rId6"/>
              </a:rPr>
              <a:t>ORGANIZATIONAL</a:t>
            </a:r>
            <a:endParaRPr b="1" i="0" sz="24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400"/>
              <a:buFont typeface="Arial"/>
              <a:buNone/>
            </a:pPr>
            <a:r>
              <a:rPr b="1" i="0" lang="en-US" sz="2400" u="sng" cap="none" strike="noStrike">
                <a:solidFill>
                  <a:schemeClr val="hlink"/>
                </a:solidFill>
                <a:latin typeface="Roboto"/>
                <a:ea typeface="Roboto"/>
                <a:cs typeface="Roboto"/>
                <a:sym typeface="Roboto"/>
                <a:hlinkClick action="ppaction://hlinksldjump" r:id="rId7"/>
              </a:rPr>
              <a:t>ENABLEMENT</a:t>
            </a:r>
            <a:endParaRPr b="1" i="0" sz="24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Roboto"/>
                <a:ea typeface="Roboto"/>
                <a:cs typeface="Roboto"/>
                <a:sym typeface="Roboto"/>
              </a:rPr>
              <a:t>Build adaptive capability across the organization through dynamic structures and systems.</a:t>
            </a:r>
            <a:endParaRPr b="0" i="0" sz="1400" u="none" cap="none" strike="noStrike">
              <a:solidFill>
                <a:schemeClr val="dk1"/>
              </a:solidFill>
              <a:latin typeface="Roboto"/>
              <a:ea typeface="Roboto"/>
              <a:cs typeface="Roboto"/>
              <a:sym typeface="Roboto"/>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709" name="Shape 709"/>
        <p:cNvGrpSpPr/>
        <p:nvPr/>
      </p:nvGrpSpPr>
      <p:grpSpPr>
        <a:xfrm>
          <a:off x="0" y="0"/>
          <a:ext cx="0" cy="0"/>
          <a:chOff x="0" y="0"/>
          <a:chExt cx="0" cy="0"/>
        </a:xfrm>
      </p:grpSpPr>
      <p:pic>
        <p:nvPicPr>
          <p:cNvPr id="710" name="Google Shape;710;p22"/>
          <p:cNvPicPr preferRelativeResize="0"/>
          <p:nvPr/>
        </p:nvPicPr>
        <p:blipFill rotWithShape="1">
          <a:blip r:embed="rId3">
            <a:alphaModFix/>
          </a:blip>
          <a:srcRect b="22738" l="0" r="19008" t="25921"/>
          <a:stretch/>
        </p:blipFill>
        <p:spPr>
          <a:xfrm>
            <a:off x="6046825" y="0"/>
            <a:ext cx="6159474" cy="6857999"/>
          </a:xfrm>
          <a:prstGeom prst="rect">
            <a:avLst/>
          </a:prstGeom>
          <a:noFill/>
          <a:ln>
            <a:noFill/>
          </a:ln>
        </p:spPr>
      </p:pic>
      <p:pic>
        <p:nvPicPr>
          <p:cNvPr id="711" name="Google Shape;711;p22"/>
          <p:cNvPicPr preferRelativeResize="0"/>
          <p:nvPr/>
        </p:nvPicPr>
        <p:blipFill rotWithShape="1">
          <a:blip r:embed="rId4">
            <a:alphaModFix/>
          </a:blip>
          <a:srcRect b="0" l="0" r="0" t="0"/>
          <a:stretch/>
        </p:blipFill>
        <p:spPr>
          <a:xfrm>
            <a:off x="538105" y="187612"/>
            <a:ext cx="2116193" cy="2364662"/>
          </a:xfrm>
          <a:prstGeom prst="rect">
            <a:avLst/>
          </a:prstGeom>
          <a:noFill/>
          <a:ln>
            <a:noFill/>
          </a:ln>
        </p:spPr>
      </p:pic>
      <p:sp>
        <p:nvSpPr>
          <p:cNvPr id="712" name="Google Shape;712;p22"/>
          <p:cNvSpPr txBox="1"/>
          <p:nvPr/>
        </p:nvSpPr>
        <p:spPr>
          <a:xfrm>
            <a:off x="2823632" y="1016001"/>
            <a:ext cx="8771321" cy="255454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Roboto"/>
                <a:ea typeface="Roboto"/>
                <a:cs typeface="Roboto"/>
                <a:sym typeface="Roboto"/>
              </a:rPr>
              <a:t>Implementing DevOps</a:t>
            </a:r>
            <a:br>
              <a:rPr b="0" i="0" lang="en-US" sz="4000" u="none" cap="none" strike="noStrike">
                <a:solidFill>
                  <a:schemeClr val="dk1"/>
                </a:solidFill>
                <a:latin typeface="Roboto"/>
                <a:ea typeface="Roboto"/>
                <a:cs typeface="Roboto"/>
                <a:sym typeface="Roboto"/>
              </a:rPr>
            </a:br>
            <a:br>
              <a:rPr b="0" i="0" lang="en-US" sz="4000" u="none" cap="none" strike="noStrike">
                <a:solidFill>
                  <a:schemeClr val="dk1"/>
                </a:solidFill>
                <a:latin typeface="Roboto"/>
                <a:ea typeface="Roboto"/>
                <a:cs typeface="Roboto"/>
                <a:sym typeface="Roboto"/>
              </a:rPr>
            </a:br>
            <a:br>
              <a:rPr b="0" i="0" lang="en-US" sz="4000" u="none" cap="none" strike="noStrike">
                <a:solidFill>
                  <a:schemeClr val="dk1"/>
                </a:solidFill>
                <a:latin typeface="Roboto"/>
                <a:ea typeface="Roboto"/>
                <a:cs typeface="Roboto"/>
                <a:sym typeface="Roboto"/>
              </a:rPr>
            </a:br>
            <a:endParaRPr b="0" i="0" sz="4000" u="none" cap="none" strike="noStrike">
              <a:solidFill>
                <a:schemeClr val="dk1"/>
              </a:solidFill>
              <a:latin typeface="Roboto"/>
              <a:ea typeface="Roboto"/>
              <a:cs typeface="Roboto"/>
              <a:sym typeface="Roboto"/>
            </a:endParaRPr>
          </a:p>
        </p:txBody>
      </p:sp>
      <p:sp>
        <p:nvSpPr>
          <p:cNvPr id="713" name="Google Shape;713;p22"/>
          <p:cNvSpPr txBox="1"/>
          <p:nvPr/>
        </p:nvSpPr>
        <p:spPr>
          <a:xfrm>
            <a:off x="177096" y="2924202"/>
            <a:ext cx="289855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ABOUT THIS CERTIFICATION</a:t>
            </a:r>
            <a:endParaRPr b="0" i="0" sz="1400" u="none" cap="none" strike="noStrike">
              <a:solidFill>
                <a:srgbClr val="000000"/>
              </a:solidFill>
              <a:latin typeface="Arial"/>
              <a:ea typeface="Arial"/>
              <a:cs typeface="Arial"/>
              <a:sym typeface="Arial"/>
            </a:endParaRPr>
          </a:p>
        </p:txBody>
      </p:sp>
      <p:sp>
        <p:nvSpPr>
          <p:cNvPr id="714" name="Google Shape;714;p22"/>
          <p:cNvSpPr txBox="1"/>
          <p:nvPr/>
        </p:nvSpPr>
        <p:spPr>
          <a:xfrm>
            <a:off x="7442749" y="2924202"/>
            <a:ext cx="3376245"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FEATURED LEARNING OUTCOMES</a:t>
            </a:r>
            <a:endParaRPr b="0" i="0" sz="1400" u="none" cap="none" strike="noStrike">
              <a:solidFill>
                <a:srgbClr val="000000"/>
              </a:solidFill>
              <a:latin typeface="Arial"/>
              <a:ea typeface="Arial"/>
              <a:cs typeface="Arial"/>
              <a:sym typeface="Arial"/>
            </a:endParaRPr>
          </a:p>
        </p:txBody>
      </p:sp>
      <p:sp>
        <p:nvSpPr>
          <p:cNvPr id="715" name="Google Shape;715;p22"/>
          <p:cNvSpPr txBox="1"/>
          <p:nvPr/>
        </p:nvSpPr>
        <p:spPr>
          <a:xfrm>
            <a:off x="7483214" y="5567950"/>
            <a:ext cx="45768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Developers, testers, operations leads, DevOps engineers, and site reliability engineers.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
        <p:nvSpPr>
          <p:cNvPr id="716" name="Google Shape;716;p22"/>
          <p:cNvSpPr txBox="1"/>
          <p:nvPr/>
        </p:nvSpPr>
        <p:spPr>
          <a:xfrm>
            <a:off x="7495560" y="3287714"/>
            <a:ext cx="4710600" cy="9543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Planning the Pipeline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Building the Pipeline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Monitoring the Pipeline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Maturing the Pipeline</a:t>
            </a:r>
            <a:endParaRPr b="0" i="0" sz="1400" u="none" cap="none" strike="noStrike">
              <a:solidFill>
                <a:schemeClr val="dk1"/>
              </a:solidFill>
              <a:latin typeface="Roboto"/>
              <a:ea typeface="Roboto"/>
              <a:cs typeface="Roboto"/>
              <a:sym typeface="Roboto"/>
            </a:endParaRPr>
          </a:p>
        </p:txBody>
      </p:sp>
      <p:sp>
        <p:nvSpPr>
          <p:cNvPr id="717" name="Google Shape;717;p22"/>
          <p:cNvSpPr txBox="1"/>
          <p:nvPr/>
        </p:nvSpPr>
        <p:spPr>
          <a:xfrm>
            <a:off x="177096" y="3308272"/>
            <a:ext cx="59190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Implementing DevOps is the next step for learners who want to apply their knowledge of DevOps. It verifies a professional’s ability to plan, build, monitor, and mature the CI/CD pipeline.</a:t>
            </a:r>
            <a:endParaRPr b="0" i="0" sz="1400" u="none" cap="none" strike="noStrike">
              <a:solidFill>
                <a:srgbClr val="000000"/>
              </a:solidFill>
              <a:latin typeface="Arial"/>
              <a:ea typeface="Arial"/>
              <a:cs typeface="Arial"/>
              <a:sym typeface="Arial"/>
            </a:endParaRPr>
          </a:p>
        </p:txBody>
      </p:sp>
      <p:pic>
        <p:nvPicPr>
          <p:cNvPr id="718" name="Google Shape;718;p22">
            <a:hlinkClick action="ppaction://hlinksldjump" r:id="rId5"/>
          </p:cNvPr>
          <p:cNvPicPr preferRelativeResize="0"/>
          <p:nvPr/>
        </p:nvPicPr>
        <p:blipFill rotWithShape="1">
          <a:blip r:embed="rId6">
            <a:alphaModFix/>
          </a:blip>
          <a:srcRect b="0" l="0" r="0" t="0"/>
          <a:stretch/>
        </p:blipFill>
        <p:spPr>
          <a:xfrm>
            <a:off x="1916008" y="5319629"/>
            <a:ext cx="1048368" cy="1171461"/>
          </a:xfrm>
          <a:prstGeom prst="rect">
            <a:avLst/>
          </a:prstGeom>
          <a:noFill/>
          <a:ln>
            <a:noFill/>
          </a:ln>
        </p:spPr>
      </p:pic>
      <p:cxnSp>
        <p:nvCxnSpPr>
          <p:cNvPr id="719" name="Google Shape;719;p22"/>
          <p:cNvCxnSpPr/>
          <p:nvPr/>
        </p:nvCxnSpPr>
        <p:spPr>
          <a:xfrm>
            <a:off x="1301921" y="5905359"/>
            <a:ext cx="495600" cy="0"/>
          </a:xfrm>
          <a:prstGeom prst="straightConnector1">
            <a:avLst/>
          </a:prstGeom>
          <a:noFill/>
          <a:ln cap="flat" cmpd="sng" w="19050">
            <a:solidFill>
              <a:srgbClr val="757070"/>
            </a:solidFill>
            <a:prstDash val="solid"/>
            <a:miter lim="800000"/>
            <a:headEnd len="sm" w="sm" type="none"/>
            <a:tailEnd len="sm" w="sm" type="none"/>
          </a:ln>
        </p:spPr>
      </p:cxnSp>
      <p:cxnSp>
        <p:nvCxnSpPr>
          <p:cNvPr id="720" name="Google Shape;720;p22"/>
          <p:cNvCxnSpPr/>
          <p:nvPr/>
        </p:nvCxnSpPr>
        <p:spPr>
          <a:xfrm>
            <a:off x="3061863" y="5905359"/>
            <a:ext cx="495600" cy="0"/>
          </a:xfrm>
          <a:prstGeom prst="straightConnector1">
            <a:avLst/>
          </a:prstGeom>
          <a:noFill/>
          <a:ln cap="flat" cmpd="sng" w="19050">
            <a:solidFill>
              <a:srgbClr val="757070"/>
            </a:solidFill>
            <a:prstDash val="solid"/>
            <a:miter lim="800000"/>
            <a:headEnd len="sm" w="sm" type="none"/>
            <a:tailEnd len="sm" w="sm" type="none"/>
          </a:ln>
        </p:spPr>
      </p:cxnSp>
      <p:pic>
        <p:nvPicPr>
          <p:cNvPr id="721" name="Google Shape;721;p22">
            <a:hlinkClick action="ppaction://hlinksldjump" r:id="rId7"/>
          </p:cNvPr>
          <p:cNvPicPr preferRelativeResize="0"/>
          <p:nvPr/>
        </p:nvPicPr>
        <p:blipFill rotWithShape="1">
          <a:blip r:embed="rId8">
            <a:alphaModFix/>
          </a:blip>
          <a:srcRect b="0" l="0" r="0" t="0"/>
          <a:stretch/>
        </p:blipFill>
        <p:spPr>
          <a:xfrm>
            <a:off x="177111" y="5319629"/>
            <a:ext cx="1048368" cy="1171461"/>
          </a:xfrm>
          <a:prstGeom prst="rect">
            <a:avLst/>
          </a:prstGeom>
          <a:noFill/>
          <a:ln>
            <a:noFill/>
          </a:ln>
        </p:spPr>
      </p:pic>
      <p:pic>
        <p:nvPicPr>
          <p:cNvPr id="722" name="Google Shape;722;p22">
            <a:hlinkClick action="ppaction://hlinksldjump" r:id="rId9"/>
          </p:cNvPr>
          <p:cNvPicPr preferRelativeResize="0"/>
          <p:nvPr/>
        </p:nvPicPr>
        <p:blipFill rotWithShape="1">
          <a:blip r:embed="rId4">
            <a:alphaModFix/>
          </a:blip>
          <a:srcRect b="0" l="0" r="0" t="0"/>
          <a:stretch/>
        </p:blipFill>
        <p:spPr>
          <a:xfrm>
            <a:off x="3619833" y="5320554"/>
            <a:ext cx="1048368" cy="1171461"/>
          </a:xfrm>
          <a:prstGeom prst="rect">
            <a:avLst/>
          </a:prstGeom>
          <a:noFill/>
          <a:ln>
            <a:noFill/>
          </a:ln>
        </p:spPr>
      </p:pic>
      <p:sp>
        <p:nvSpPr>
          <p:cNvPr id="723" name="Google Shape;723;p22"/>
          <p:cNvSpPr txBox="1"/>
          <p:nvPr/>
        </p:nvSpPr>
        <p:spPr>
          <a:xfrm>
            <a:off x="177103" y="4899900"/>
            <a:ext cx="32481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PART OF THE DEVOPS TRACK</a:t>
            </a:r>
            <a:endParaRPr b="0" i="0" sz="1400" u="none" cap="none" strike="noStrike">
              <a:solidFill>
                <a:srgbClr val="000000"/>
              </a:solidFill>
              <a:latin typeface="Arial"/>
              <a:ea typeface="Arial"/>
              <a:cs typeface="Arial"/>
              <a:sym typeface="Arial"/>
            </a:endParaRPr>
          </a:p>
        </p:txBody>
      </p:sp>
      <p:sp>
        <p:nvSpPr>
          <p:cNvPr id="724" name="Google Shape;724;p22"/>
          <p:cNvSpPr txBox="1"/>
          <p:nvPr/>
        </p:nvSpPr>
        <p:spPr>
          <a:xfrm>
            <a:off x="7442749" y="5130447"/>
            <a:ext cx="32481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DESIGNED FOR</a:t>
            </a:r>
            <a:endParaRPr b="0" i="0" sz="1400" u="none" cap="none" strike="noStrike">
              <a:solidFill>
                <a:srgbClr val="000000"/>
              </a:solidFill>
              <a:latin typeface="Arial"/>
              <a:ea typeface="Arial"/>
              <a:cs typeface="Arial"/>
              <a:sym typeface="Arial"/>
            </a:endParaRPr>
          </a:p>
        </p:txBody>
      </p:sp>
      <p:sp>
        <p:nvSpPr>
          <p:cNvPr id="725" name="Google Shape;725;p22"/>
          <p:cNvSpPr txBox="1"/>
          <p:nvPr/>
        </p:nvSpPr>
        <p:spPr>
          <a:xfrm>
            <a:off x="177100" y="6457800"/>
            <a:ext cx="3441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u="sng">
                <a:solidFill>
                  <a:schemeClr val="hlink"/>
                </a:solidFill>
                <a:latin typeface="Roboto"/>
                <a:ea typeface="Roboto"/>
                <a:cs typeface="Roboto"/>
                <a:sym typeface="Roboto"/>
                <a:hlinkClick action="ppaction://hlinksldjump" r:id="rId10"/>
              </a:rPr>
              <a:t>Go Back to Learning Programs</a:t>
            </a:r>
            <a:endParaRPr b="1">
              <a:latin typeface="Roboto"/>
              <a:ea typeface="Roboto"/>
              <a:cs typeface="Roboto"/>
              <a:sym typeface="Roboto"/>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729" name="Shape 729"/>
        <p:cNvGrpSpPr/>
        <p:nvPr/>
      </p:nvGrpSpPr>
      <p:grpSpPr>
        <a:xfrm>
          <a:off x="0" y="0"/>
          <a:ext cx="0" cy="0"/>
          <a:chOff x="0" y="0"/>
          <a:chExt cx="0" cy="0"/>
        </a:xfrm>
      </p:grpSpPr>
      <p:pic>
        <p:nvPicPr>
          <p:cNvPr id="730" name="Google Shape;730;p33"/>
          <p:cNvPicPr preferRelativeResize="0"/>
          <p:nvPr/>
        </p:nvPicPr>
        <p:blipFill rotWithShape="1">
          <a:blip r:embed="rId3">
            <a:alphaModFix/>
          </a:blip>
          <a:srcRect b="22738" l="0" r="19008" t="25921"/>
          <a:stretch/>
        </p:blipFill>
        <p:spPr>
          <a:xfrm>
            <a:off x="6046825" y="0"/>
            <a:ext cx="6159474" cy="6857999"/>
          </a:xfrm>
          <a:prstGeom prst="rect">
            <a:avLst/>
          </a:prstGeom>
          <a:noFill/>
          <a:ln>
            <a:noFill/>
          </a:ln>
        </p:spPr>
      </p:pic>
      <p:pic>
        <p:nvPicPr>
          <p:cNvPr id="731" name="Google Shape;731;p33"/>
          <p:cNvPicPr preferRelativeResize="0"/>
          <p:nvPr/>
        </p:nvPicPr>
        <p:blipFill rotWithShape="1">
          <a:blip r:embed="rId4">
            <a:alphaModFix/>
          </a:blip>
          <a:srcRect b="0" l="0" r="0" t="0"/>
          <a:stretch/>
        </p:blipFill>
        <p:spPr>
          <a:xfrm>
            <a:off x="538105" y="187612"/>
            <a:ext cx="2116188" cy="2364658"/>
          </a:xfrm>
          <a:prstGeom prst="rect">
            <a:avLst/>
          </a:prstGeom>
          <a:noFill/>
          <a:ln>
            <a:noFill/>
          </a:ln>
        </p:spPr>
      </p:pic>
      <p:sp>
        <p:nvSpPr>
          <p:cNvPr id="732" name="Google Shape;732;p33"/>
          <p:cNvSpPr txBox="1"/>
          <p:nvPr/>
        </p:nvSpPr>
        <p:spPr>
          <a:xfrm>
            <a:off x="2823632" y="1016001"/>
            <a:ext cx="8771321" cy="31700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Roboto"/>
                <a:ea typeface="Roboto"/>
                <a:cs typeface="Roboto"/>
                <a:sym typeface="Roboto"/>
                <a:extLst>
                  <a:ext uri="http://customooxmlschemas.google.com/">
                    <go:slidesCustomData xmlns:go="http://customooxmlschemas.google.com/" textRoundtripDataId="9"/>
                  </a:ext>
                </a:extLst>
              </a:rPr>
              <a:t>Lean</a:t>
            </a:r>
            <a:r>
              <a:rPr b="0" i="0" lang="en-US" sz="4000" u="none" cap="none" strike="noStrike">
                <a:solidFill>
                  <a:schemeClr val="dk1"/>
                </a:solidFill>
                <a:latin typeface="Roboto"/>
                <a:ea typeface="Roboto"/>
                <a:cs typeface="Roboto"/>
                <a:sym typeface="Roboto"/>
              </a:rPr>
              <a:t> Portfolio Management</a:t>
            </a:r>
            <a:br>
              <a:rPr b="0" i="0" lang="en-US" sz="4000" u="none" cap="none" strike="noStrike">
                <a:solidFill>
                  <a:schemeClr val="dk1"/>
                </a:solidFill>
                <a:latin typeface="Roboto"/>
                <a:ea typeface="Roboto"/>
                <a:cs typeface="Roboto"/>
                <a:sym typeface="Roboto"/>
              </a:rPr>
            </a:br>
            <a:br>
              <a:rPr b="0" i="0" lang="en-US" sz="4000" u="none" cap="none" strike="noStrike">
                <a:solidFill>
                  <a:schemeClr val="dk1"/>
                </a:solidFill>
                <a:latin typeface="Roboto"/>
                <a:ea typeface="Roboto"/>
                <a:cs typeface="Roboto"/>
                <a:sym typeface="Roboto"/>
              </a:rPr>
            </a:br>
            <a:br>
              <a:rPr b="0" i="0" lang="en-US" sz="4000" u="none" cap="none" strike="noStrike">
                <a:solidFill>
                  <a:schemeClr val="dk1"/>
                </a:solidFill>
                <a:latin typeface="Roboto"/>
                <a:ea typeface="Roboto"/>
                <a:cs typeface="Roboto"/>
                <a:sym typeface="Roboto"/>
              </a:rPr>
            </a:br>
            <a:br>
              <a:rPr b="0" i="0" lang="en-US" sz="4000" u="none" cap="none" strike="noStrike">
                <a:solidFill>
                  <a:schemeClr val="dk1"/>
                </a:solidFill>
                <a:latin typeface="Roboto"/>
                <a:ea typeface="Roboto"/>
                <a:cs typeface="Roboto"/>
                <a:sym typeface="Roboto"/>
              </a:rPr>
            </a:br>
            <a:endParaRPr b="0" i="0" sz="4000" u="none" cap="none" strike="noStrike">
              <a:solidFill>
                <a:schemeClr val="dk1"/>
              </a:solidFill>
              <a:latin typeface="Roboto"/>
              <a:ea typeface="Roboto"/>
              <a:cs typeface="Roboto"/>
              <a:sym typeface="Roboto"/>
            </a:endParaRPr>
          </a:p>
        </p:txBody>
      </p:sp>
      <p:sp>
        <p:nvSpPr>
          <p:cNvPr id="733" name="Google Shape;733;p33"/>
          <p:cNvSpPr txBox="1"/>
          <p:nvPr/>
        </p:nvSpPr>
        <p:spPr>
          <a:xfrm>
            <a:off x="177096" y="2924202"/>
            <a:ext cx="289855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ABOUT THIS CERTIFICATION</a:t>
            </a:r>
            <a:endParaRPr b="0" i="0" sz="1400" u="none" cap="none" strike="noStrike">
              <a:solidFill>
                <a:srgbClr val="000000"/>
              </a:solidFill>
              <a:latin typeface="Arial"/>
              <a:ea typeface="Arial"/>
              <a:cs typeface="Arial"/>
              <a:sym typeface="Arial"/>
            </a:endParaRPr>
          </a:p>
        </p:txBody>
      </p:sp>
      <p:sp>
        <p:nvSpPr>
          <p:cNvPr id="734" name="Google Shape;734;p33"/>
          <p:cNvSpPr txBox="1"/>
          <p:nvPr/>
        </p:nvSpPr>
        <p:spPr>
          <a:xfrm>
            <a:off x="7442749" y="2924202"/>
            <a:ext cx="3376245"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FEATURED LEARNING OUTCOMES</a:t>
            </a:r>
            <a:endParaRPr b="0" i="0" sz="1400" u="none" cap="none" strike="noStrike">
              <a:solidFill>
                <a:srgbClr val="000000"/>
              </a:solidFill>
              <a:latin typeface="Arial"/>
              <a:ea typeface="Arial"/>
              <a:cs typeface="Arial"/>
              <a:sym typeface="Arial"/>
            </a:endParaRPr>
          </a:p>
        </p:txBody>
      </p:sp>
      <p:sp>
        <p:nvSpPr>
          <p:cNvPr id="735" name="Google Shape;735;p33"/>
          <p:cNvSpPr txBox="1"/>
          <p:nvPr/>
        </p:nvSpPr>
        <p:spPr>
          <a:xfrm>
            <a:off x="7495560" y="3287714"/>
            <a:ext cx="4710600" cy="11697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The What and Why of Lean Portfolio Management</a:t>
            </a:r>
            <a:endParaRPr b="0" i="0" sz="1400" u="none" cap="none" strike="noStrike">
              <a:solidFill>
                <a:schemeClr val="dk1"/>
              </a:solidFill>
              <a:latin typeface="Roboto"/>
              <a:ea typeface="Roboto"/>
              <a:cs typeface="Roboto"/>
              <a:sym typeface="Roboto"/>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Align Execution to Strategy</a:t>
            </a:r>
            <a:endParaRPr b="0" i="0" sz="1400" u="none" cap="none" strike="noStrike">
              <a:solidFill>
                <a:schemeClr val="dk1"/>
              </a:solidFill>
              <a:latin typeface="Roboto"/>
              <a:ea typeface="Roboto"/>
              <a:cs typeface="Roboto"/>
              <a:sym typeface="Roboto"/>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Governing and Measuring LPM</a:t>
            </a:r>
            <a:endParaRPr b="0" i="0" sz="1400" u="none" cap="none" strike="noStrike">
              <a:solidFill>
                <a:schemeClr val="dk1"/>
              </a:solidFill>
              <a:latin typeface="Roboto"/>
              <a:ea typeface="Roboto"/>
              <a:cs typeface="Roboto"/>
              <a:sym typeface="Roboto"/>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Continuous Planning and Delivering</a:t>
            </a:r>
            <a:endParaRPr b="0" i="0" sz="14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
        <p:nvSpPr>
          <p:cNvPr id="736" name="Google Shape;736;p33"/>
          <p:cNvSpPr txBox="1"/>
          <p:nvPr/>
        </p:nvSpPr>
        <p:spPr>
          <a:xfrm>
            <a:off x="177096" y="3308272"/>
            <a:ext cx="5918904" cy="116955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This certification designates the ability to visualize, manage, and guide work to deliver value to customers, enable sustainability for the organization, and respond effectively to the changing business ecosystem.</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
        <p:nvSpPr>
          <p:cNvPr id="737" name="Google Shape;737;p33"/>
          <p:cNvSpPr txBox="1"/>
          <p:nvPr/>
        </p:nvSpPr>
        <p:spPr>
          <a:xfrm>
            <a:off x="177105" y="5567950"/>
            <a:ext cx="4491000" cy="769500"/>
          </a:xfrm>
          <a:prstGeom prst="rect">
            <a:avLst/>
          </a:prstGeom>
          <a:noFill/>
          <a:ln>
            <a:noFill/>
          </a:ln>
        </p:spPr>
        <p:txBody>
          <a:bodyPr anchorCtr="0" anchor="t" bIns="45700" lIns="91425" spcFirstLastPara="1" rIns="91425" wrap="square" tIns="45700">
            <a:spAutoFit/>
          </a:bodyPr>
          <a:lstStyle/>
          <a:p>
            <a:pPr indent="-317500" lvl="0" marL="457200" marR="0" rtl="0" algn="l">
              <a:lnSpc>
                <a:spcPct val="100000"/>
              </a:lnSpc>
              <a:spcBef>
                <a:spcPts val="0"/>
              </a:spcBef>
              <a:spcAft>
                <a:spcPts val="0"/>
              </a:spcAft>
              <a:buClr>
                <a:schemeClr val="dk1"/>
              </a:buClr>
              <a:buSzPts val="1400"/>
              <a:buFont typeface="Roboto"/>
              <a:buChar char="●"/>
            </a:pPr>
            <a:r>
              <a:rPr b="0" i="0" lang="en-US" sz="1400" u="sng" cap="none" strike="noStrike">
                <a:solidFill>
                  <a:schemeClr val="hlink"/>
                </a:solidFill>
                <a:latin typeface="Roboto"/>
                <a:ea typeface="Roboto"/>
                <a:cs typeface="Roboto"/>
                <a:sym typeface="Roboto"/>
                <a:hlinkClick action="ppaction://hlinksldjump" r:id="rId5"/>
                <a:extLst>
                  <a:ext uri="http://customooxmlschemas.google.com/">
                    <go:slidesCustomData xmlns:go="http://customooxmlschemas.google.com/" textRoundtripDataId="10"/>
                  </a:ext>
                </a:extLst>
              </a:rPr>
              <a:t>Product Strategy Track</a:t>
            </a:r>
            <a:endParaRPr b="0" i="0" sz="1400" u="none" cap="none" strike="noStrike">
              <a:solidFill>
                <a:schemeClr val="dk1"/>
              </a:solidFill>
              <a:latin typeface="Roboto"/>
              <a:ea typeface="Roboto"/>
              <a:cs typeface="Roboto"/>
              <a:sym typeface="Roboto"/>
              <a:extLst>
                <a:ext uri="http://customooxmlschemas.google.com/">
                  <go:slidesCustomData xmlns:go="http://customooxmlschemas.google.com/" textRoundtripDataId="11"/>
                </a:ext>
              </a:extLst>
            </a:endParaRPr>
          </a:p>
          <a:p>
            <a:pPr indent="-317500" lvl="0" marL="457200" marR="0" rtl="0" algn="l">
              <a:lnSpc>
                <a:spcPct val="100000"/>
              </a:lnSpc>
              <a:spcBef>
                <a:spcPts val="0"/>
              </a:spcBef>
              <a:spcAft>
                <a:spcPts val="0"/>
              </a:spcAft>
              <a:buClr>
                <a:schemeClr val="dk1"/>
              </a:buClr>
              <a:buSzPts val="1400"/>
              <a:buFont typeface="Roboto"/>
              <a:buChar char="●"/>
            </a:pPr>
            <a:r>
              <a:rPr b="0" i="0" lang="en-US" sz="1400" u="sng" cap="none" strike="noStrike">
                <a:solidFill>
                  <a:schemeClr val="hlink"/>
                </a:solidFill>
                <a:latin typeface="Roboto"/>
                <a:ea typeface="Roboto"/>
                <a:cs typeface="Roboto"/>
                <a:sym typeface="Roboto"/>
                <a:hlinkClick action="ppaction://hlinksldjump" r:id="rId6"/>
                <a:extLst>
                  <a:ext uri="http://customooxmlschemas.google.com/">
                    <go:slidesCustomData xmlns:go="http://customooxmlschemas.google.com/" textRoundtripDataId="12"/>
                  </a:ext>
                </a:extLst>
              </a:rPr>
              <a:t>Agile Finance Track</a:t>
            </a:r>
            <a:endParaRPr b="0" i="0" sz="14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Roboto"/>
              <a:ea typeface="Roboto"/>
              <a:cs typeface="Roboto"/>
              <a:sym typeface="Roboto"/>
            </a:endParaRPr>
          </a:p>
        </p:txBody>
      </p:sp>
      <p:sp>
        <p:nvSpPr>
          <p:cNvPr id="738" name="Google Shape;738;p33"/>
          <p:cNvSpPr txBox="1"/>
          <p:nvPr/>
        </p:nvSpPr>
        <p:spPr>
          <a:xfrm>
            <a:off x="177105" y="5128500"/>
            <a:ext cx="44910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PART OF THE FOLLOWING TRACKS</a:t>
            </a:r>
            <a:endParaRPr b="0" i="0" sz="1400" u="none" cap="none" strike="noStrike">
              <a:solidFill>
                <a:srgbClr val="000000"/>
              </a:solidFill>
              <a:latin typeface="Arial"/>
              <a:ea typeface="Arial"/>
              <a:cs typeface="Arial"/>
              <a:sym typeface="Arial"/>
            </a:endParaRPr>
          </a:p>
        </p:txBody>
      </p:sp>
      <p:sp>
        <p:nvSpPr>
          <p:cNvPr id="739" name="Google Shape;739;p33"/>
          <p:cNvSpPr txBox="1"/>
          <p:nvPr/>
        </p:nvSpPr>
        <p:spPr>
          <a:xfrm>
            <a:off x="7483228" y="5567950"/>
            <a:ext cx="4414800" cy="1385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Product managers, product owners, portfolio managers, finance professionals, procurement professionals, business managers and executives, compliance professionals, accountants, and sales professionals.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
        <p:nvSpPr>
          <p:cNvPr id="740" name="Google Shape;740;p33"/>
          <p:cNvSpPr txBox="1"/>
          <p:nvPr/>
        </p:nvSpPr>
        <p:spPr>
          <a:xfrm>
            <a:off x="7442749" y="5130447"/>
            <a:ext cx="32481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DESIGNED FOR</a:t>
            </a:r>
            <a:endParaRPr b="0" i="0" sz="1400" u="none" cap="none" strike="noStrike">
              <a:solidFill>
                <a:srgbClr val="000000"/>
              </a:solidFill>
              <a:latin typeface="Arial"/>
              <a:ea typeface="Arial"/>
              <a:cs typeface="Arial"/>
              <a:sym typeface="Arial"/>
            </a:endParaRPr>
          </a:p>
        </p:txBody>
      </p:sp>
      <p:sp>
        <p:nvSpPr>
          <p:cNvPr id="741" name="Google Shape;741;p33"/>
          <p:cNvSpPr txBox="1"/>
          <p:nvPr/>
        </p:nvSpPr>
        <p:spPr>
          <a:xfrm>
            <a:off x="177100" y="6457800"/>
            <a:ext cx="3441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u="sng">
                <a:solidFill>
                  <a:schemeClr val="hlink"/>
                </a:solidFill>
                <a:latin typeface="Roboto"/>
                <a:ea typeface="Roboto"/>
                <a:cs typeface="Roboto"/>
                <a:sym typeface="Roboto"/>
                <a:hlinkClick action="ppaction://hlinksldjump" r:id="rId7"/>
              </a:rPr>
              <a:t>Go Back to Learning Programs</a:t>
            </a:r>
            <a:endParaRPr b="1">
              <a:latin typeface="Roboto"/>
              <a:ea typeface="Roboto"/>
              <a:cs typeface="Roboto"/>
              <a:sym typeface="Roboto"/>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745" name="Shape 745"/>
        <p:cNvGrpSpPr/>
        <p:nvPr/>
      </p:nvGrpSpPr>
      <p:grpSpPr>
        <a:xfrm>
          <a:off x="0" y="0"/>
          <a:ext cx="0" cy="0"/>
          <a:chOff x="0" y="0"/>
          <a:chExt cx="0" cy="0"/>
        </a:xfrm>
      </p:grpSpPr>
      <p:pic>
        <p:nvPicPr>
          <p:cNvPr id="746" name="Google Shape;746;p29"/>
          <p:cNvPicPr preferRelativeResize="0"/>
          <p:nvPr/>
        </p:nvPicPr>
        <p:blipFill rotWithShape="1">
          <a:blip r:embed="rId3">
            <a:alphaModFix/>
          </a:blip>
          <a:srcRect b="22738" l="0" r="19008" t="25921"/>
          <a:stretch/>
        </p:blipFill>
        <p:spPr>
          <a:xfrm>
            <a:off x="6046825" y="0"/>
            <a:ext cx="6159474" cy="6857999"/>
          </a:xfrm>
          <a:prstGeom prst="rect">
            <a:avLst/>
          </a:prstGeom>
          <a:noFill/>
          <a:ln>
            <a:noFill/>
          </a:ln>
        </p:spPr>
      </p:pic>
      <p:pic>
        <p:nvPicPr>
          <p:cNvPr id="747" name="Google Shape;747;p29"/>
          <p:cNvPicPr preferRelativeResize="0"/>
          <p:nvPr/>
        </p:nvPicPr>
        <p:blipFill rotWithShape="1">
          <a:blip r:embed="rId4">
            <a:alphaModFix/>
          </a:blip>
          <a:srcRect b="0" l="0" r="0" t="0"/>
          <a:stretch/>
        </p:blipFill>
        <p:spPr>
          <a:xfrm>
            <a:off x="538105" y="187612"/>
            <a:ext cx="2116190" cy="2364660"/>
          </a:xfrm>
          <a:prstGeom prst="rect">
            <a:avLst/>
          </a:prstGeom>
          <a:noFill/>
          <a:ln>
            <a:noFill/>
          </a:ln>
        </p:spPr>
      </p:pic>
      <p:sp>
        <p:nvSpPr>
          <p:cNvPr id="748" name="Google Shape;748;p29"/>
          <p:cNvSpPr txBox="1"/>
          <p:nvPr/>
        </p:nvSpPr>
        <p:spPr>
          <a:xfrm>
            <a:off x="2823632" y="1016001"/>
            <a:ext cx="8771321" cy="31700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Roboto"/>
                <a:ea typeface="Roboto"/>
                <a:cs typeface="Roboto"/>
                <a:sym typeface="Roboto"/>
              </a:rPr>
              <a:t>Agility in HR</a:t>
            </a:r>
            <a:br>
              <a:rPr b="0" i="0" lang="en-US" sz="4000" u="none" cap="none" strike="noStrike">
                <a:solidFill>
                  <a:schemeClr val="dk1"/>
                </a:solidFill>
                <a:latin typeface="Roboto"/>
                <a:ea typeface="Roboto"/>
                <a:cs typeface="Roboto"/>
                <a:sym typeface="Roboto"/>
              </a:rPr>
            </a:br>
            <a:br>
              <a:rPr b="0" i="0" lang="en-US" sz="4000" u="none" cap="none" strike="noStrike">
                <a:solidFill>
                  <a:schemeClr val="dk1"/>
                </a:solidFill>
                <a:latin typeface="Roboto"/>
                <a:ea typeface="Roboto"/>
                <a:cs typeface="Roboto"/>
                <a:sym typeface="Roboto"/>
              </a:rPr>
            </a:br>
            <a:br>
              <a:rPr b="0" i="0" lang="en-US" sz="4000" u="none" cap="none" strike="noStrike">
                <a:solidFill>
                  <a:schemeClr val="dk1"/>
                </a:solidFill>
                <a:latin typeface="Roboto"/>
                <a:ea typeface="Roboto"/>
                <a:cs typeface="Roboto"/>
                <a:sym typeface="Roboto"/>
              </a:rPr>
            </a:br>
            <a:br>
              <a:rPr b="0" i="0" lang="en-US" sz="4000" u="none" cap="none" strike="noStrike">
                <a:solidFill>
                  <a:schemeClr val="dk1"/>
                </a:solidFill>
                <a:latin typeface="Roboto"/>
                <a:ea typeface="Roboto"/>
                <a:cs typeface="Roboto"/>
                <a:sym typeface="Roboto"/>
              </a:rPr>
            </a:br>
            <a:endParaRPr b="0" i="0" sz="4000" u="none" cap="none" strike="noStrike">
              <a:solidFill>
                <a:schemeClr val="dk1"/>
              </a:solidFill>
              <a:latin typeface="Roboto"/>
              <a:ea typeface="Roboto"/>
              <a:cs typeface="Roboto"/>
              <a:sym typeface="Roboto"/>
            </a:endParaRPr>
          </a:p>
        </p:txBody>
      </p:sp>
      <p:sp>
        <p:nvSpPr>
          <p:cNvPr id="749" name="Google Shape;749;p29"/>
          <p:cNvSpPr txBox="1"/>
          <p:nvPr/>
        </p:nvSpPr>
        <p:spPr>
          <a:xfrm>
            <a:off x="177096" y="2924202"/>
            <a:ext cx="289855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ABOUT THIS CERTIFICATION</a:t>
            </a:r>
            <a:endParaRPr b="0" i="0" sz="1400" u="none" cap="none" strike="noStrike">
              <a:solidFill>
                <a:srgbClr val="000000"/>
              </a:solidFill>
              <a:latin typeface="Arial"/>
              <a:ea typeface="Arial"/>
              <a:cs typeface="Arial"/>
              <a:sym typeface="Arial"/>
            </a:endParaRPr>
          </a:p>
        </p:txBody>
      </p:sp>
      <p:sp>
        <p:nvSpPr>
          <p:cNvPr id="750" name="Google Shape;750;p29"/>
          <p:cNvSpPr txBox="1"/>
          <p:nvPr/>
        </p:nvSpPr>
        <p:spPr>
          <a:xfrm>
            <a:off x="7442749" y="2924202"/>
            <a:ext cx="3376245"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FEATURED LEARNING OUTCOMES</a:t>
            </a:r>
            <a:endParaRPr b="0" i="0" sz="1400" u="none" cap="none" strike="noStrike">
              <a:solidFill>
                <a:srgbClr val="000000"/>
              </a:solidFill>
              <a:latin typeface="Arial"/>
              <a:ea typeface="Arial"/>
              <a:cs typeface="Arial"/>
              <a:sym typeface="Arial"/>
            </a:endParaRPr>
          </a:p>
        </p:txBody>
      </p:sp>
      <p:sp>
        <p:nvSpPr>
          <p:cNvPr id="751" name="Google Shape;751;p29"/>
          <p:cNvSpPr txBox="1"/>
          <p:nvPr/>
        </p:nvSpPr>
        <p:spPr>
          <a:xfrm>
            <a:off x="7483214" y="5567950"/>
            <a:ext cx="4097700" cy="1169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HR professionals, HR managers, performance managers, recruitment managers, and talent development professionals.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
        <p:nvSpPr>
          <p:cNvPr id="752" name="Google Shape;752;p29"/>
          <p:cNvSpPr txBox="1"/>
          <p:nvPr/>
        </p:nvSpPr>
        <p:spPr>
          <a:xfrm>
            <a:off x="177096" y="3308272"/>
            <a:ext cx="5918904" cy="160043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Agility In HR distinguishes professionals who can assess organizations, teams, and management’s existing structures and develop an action plan for business agility, value flow, and team collaboration. It verifies an ability to help drive agile transformation in an organization, from sourcing talent to learning and development initiatives.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pic>
        <p:nvPicPr>
          <p:cNvPr id="753" name="Google Shape;753;p29">
            <a:hlinkClick action="ppaction://hlinksldjump" r:id="rId5"/>
          </p:cNvPr>
          <p:cNvPicPr preferRelativeResize="0"/>
          <p:nvPr/>
        </p:nvPicPr>
        <p:blipFill rotWithShape="1">
          <a:blip r:embed="rId6">
            <a:alphaModFix/>
          </a:blip>
          <a:srcRect b="0" l="0" r="0" t="0"/>
          <a:stretch/>
        </p:blipFill>
        <p:spPr>
          <a:xfrm>
            <a:off x="177111" y="5319629"/>
            <a:ext cx="1048368" cy="1171461"/>
          </a:xfrm>
          <a:prstGeom prst="rect">
            <a:avLst/>
          </a:prstGeom>
          <a:noFill/>
          <a:ln>
            <a:noFill/>
          </a:ln>
        </p:spPr>
      </p:pic>
      <p:pic>
        <p:nvPicPr>
          <p:cNvPr id="754" name="Google Shape;754;p29">
            <a:hlinkClick action="ppaction://hlinksldjump" r:id="rId7"/>
          </p:cNvPr>
          <p:cNvPicPr preferRelativeResize="0"/>
          <p:nvPr/>
        </p:nvPicPr>
        <p:blipFill rotWithShape="1">
          <a:blip r:embed="rId4">
            <a:alphaModFix/>
          </a:blip>
          <a:srcRect b="0" l="0" r="0" t="0"/>
          <a:stretch/>
        </p:blipFill>
        <p:spPr>
          <a:xfrm>
            <a:off x="1916008" y="5319629"/>
            <a:ext cx="1048368" cy="1171461"/>
          </a:xfrm>
          <a:prstGeom prst="rect">
            <a:avLst/>
          </a:prstGeom>
          <a:noFill/>
          <a:ln>
            <a:noFill/>
          </a:ln>
        </p:spPr>
      </p:pic>
      <p:cxnSp>
        <p:nvCxnSpPr>
          <p:cNvPr id="755" name="Google Shape;755;p29"/>
          <p:cNvCxnSpPr/>
          <p:nvPr/>
        </p:nvCxnSpPr>
        <p:spPr>
          <a:xfrm>
            <a:off x="1301921" y="5905359"/>
            <a:ext cx="495600" cy="0"/>
          </a:xfrm>
          <a:prstGeom prst="straightConnector1">
            <a:avLst/>
          </a:prstGeom>
          <a:noFill/>
          <a:ln cap="flat" cmpd="sng" w="19050">
            <a:solidFill>
              <a:srgbClr val="757070"/>
            </a:solidFill>
            <a:prstDash val="solid"/>
            <a:miter lim="800000"/>
            <a:headEnd len="sm" w="sm" type="none"/>
            <a:tailEnd len="sm" w="sm" type="none"/>
          </a:ln>
        </p:spPr>
      </p:cxnSp>
      <p:cxnSp>
        <p:nvCxnSpPr>
          <p:cNvPr id="756" name="Google Shape;756;p29"/>
          <p:cNvCxnSpPr/>
          <p:nvPr/>
        </p:nvCxnSpPr>
        <p:spPr>
          <a:xfrm>
            <a:off x="3061863" y="5905359"/>
            <a:ext cx="495600" cy="0"/>
          </a:xfrm>
          <a:prstGeom prst="straightConnector1">
            <a:avLst/>
          </a:prstGeom>
          <a:noFill/>
          <a:ln cap="flat" cmpd="sng" w="19050">
            <a:solidFill>
              <a:srgbClr val="757070"/>
            </a:solidFill>
            <a:prstDash val="solid"/>
            <a:miter lim="800000"/>
            <a:headEnd len="sm" w="sm" type="none"/>
            <a:tailEnd len="sm" w="sm" type="none"/>
          </a:ln>
        </p:spPr>
      </p:cxnSp>
      <p:pic>
        <p:nvPicPr>
          <p:cNvPr id="757" name="Google Shape;757;p29">
            <a:hlinkClick action="ppaction://hlinksldjump" r:id="rId8"/>
          </p:cNvPr>
          <p:cNvPicPr preferRelativeResize="0"/>
          <p:nvPr/>
        </p:nvPicPr>
        <p:blipFill rotWithShape="1">
          <a:blip r:embed="rId9">
            <a:alphaModFix/>
          </a:blip>
          <a:srcRect b="0" l="0" r="0" t="0"/>
          <a:stretch/>
        </p:blipFill>
        <p:spPr>
          <a:xfrm>
            <a:off x="3654983" y="5319629"/>
            <a:ext cx="1048368" cy="1171461"/>
          </a:xfrm>
          <a:prstGeom prst="rect">
            <a:avLst/>
          </a:prstGeom>
          <a:noFill/>
          <a:ln>
            <a:noFill/>
          </a:ln>
        </p:spPr>
      </p:pic>
      <p:sp>
        <p:nvSpPr>
          <p:cNvPr id="758" name="Google Shape;758;p29"/>
          <p:cNvSpPr txBox="1"/>
          <p:nvPr/>
        </p:nvSpPr>
        <p:spPr>
          <a:xfrm>
            <a:off x="177105" y="4899900"/>
            <a:ext cx="42906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PART OF THE AGILE HR TRACK</a:t>
            </a:r>
            <a:endParaRPr b="0" i="0" sz="1400" u="none" cap="none" strike="noStrike">
              <a:solidFill>
                <a:srgbClr val="000000"/>
              </a:solidFill>
              <a:latin typeface="Arial"/>
              <a:ea typeface="Arial"/>
              <a:cs typeface="Arial"/>
              <a:sym typeface="Arial"/>
            </a:endParaRPr>
          </a:p>
        </p:txBody>
      </p:sp>
      <p:sp>
        <p:nvSpPr>
          <p:cNvPr id="759" name="Google Shape;759;p29"/>
          <p:cNvSpPr txBox="1"/>
          <p:nvPr/>
        </p:nvSpPr>
        <p:spPr>
          <a:xfrm>
            <a:off x="7442749" y="5130447"/>
            <a:ext cx="32481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DESIGNED FOR</a:t>
            </a:r>
            <a:endParaRPr b="0" i="0" sz="1400" u="none" cap="none" strike="noStrike">
              <a:solidFill>
                <a:srgbClr val="000000"/>
              </a:solidFill>
              <a:latin typeface="Arial"/>
              <a:ea typeface="Arial"/>
              <a:cs typeface="Arial"/>
              <a:sym typeface="Arial"/>
            </a:endParaRPr>
          </a:p>
        </p:txBody>
      </p:sp>
      <p:sp>
        <p:nvSpPr>
          <p:cNvPr id="760" name="Google Shape;760;p29"/>
          <p:cNvSpPr txBox="1"/>
          <p:nvPr/>
        </p:nvSpPr>
        <p:spPr>
          <a:xfrm>
            <a:off x="177100" y="6457800"/>
            <a:ext cx="3441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u="sng">
                <a:solidFill>
                  <a:schemeClr val="hlink"/>
                </a:solidFill>
                <a:latin typeface="Roboto"/>
                <a:ea typeface="Roboto"/>
                <a:cs typeface="Roboto"/>
                <a:sym typeface="Roboto"/>
                <a:hlinkClick action="ppaction://hlinksldjump" r:id="rId10"/>
              </a:rPr>
              <a:t>Go Back to Learning Programs</a:t>
            </a:r>
            <a:endParaRPr b="1">
              <a:latin typeface="Roboto"/>
              <a:ea typeface="Roboto"/>
              <a:cs typeface="Roboto"/>
              <a:sym typeface="Roboto"/>
            </a:endParaRPr>
          </a:p>
        </p:txBody>
      </p:sp>
      <p:sp>
        <p:nvSpPr>
          <p:cNvPr id="761" name="Google Shape;761;p29"/>
          <p:cNvSpPr txBox="1"/>
          <p:nvPr/>
        </p:nvSpPr>
        <p:spPr>
          <a:xfrm>
            <a:off x="7495560" y="3287714"/>
            <a:ext cx="4710600" cy="18162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Roboto"/>
                <a:ea typeface="Roboto"/>
                <a:cs typeface="Roboto"/>
                <a:sym typeface="Roboto"/>
              </a:rPr>
              <a:t>Embedding Agile/Lean Mindset and Core Values within Role Definition</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Roboto"/>
                <a:ea typeface="Roboto"/>
                <a:cs typeface="Roboto"/>
                <a:sym typeface="Roboto"/>
              </a:rPr>
              <a:t>Growth Mindset as an Enabler of Learning Cultures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Roboto"/>
                <a:ea typeface="Roboto"/>
                <a:cs typeface="Roboto"/>
                <a:sym typeface="Roboto"/>
              </a:rPr>
              <a:t>Enabling Agility Throughout the Organization</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Roboto"/>
                <a:ea typeface="Roboto"/>
                <a:cs typeface="Roboto"/>
                <a:sym typeface="Roboto"/>
              </a:rPr>
              <a:t>Applying Agile Mindset and Practices to HR Initiatives and Operations</a:t>
            </a:r>
            <a:endParaRPr b="0" i="0" sz="14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765" name="Shape 765"/>
        <p:cNvGrpSpPr/>
        <p:nvPr/>
      </p:nvGrpSpPr>
      <p:grpSpPr>
        <a:xfrm>
          <a:off x="0" y="0"/>
          <a:ext cx="0" cy="0"/>
          <a:chOff x="0" y="0"/>
          <a:chExt cx="0" cy="0"/>
        </a:xfrm>
      </p:grpSpPr>
      <p:pic>
        <p:nvPicPr>
          <p:cNvPr id="766" name="Google Shape;766;p27"/>
          <p:cNvPicPr preferRelativeResize="0"/>
          <p:nvPr/>
        </p:nvPicPr>
        <p:blipFill rotWithShape="1">
          <a:blip r:embed="rId3">
            <a:alphaModFix/>
          </a:blip>
          <a:srcRect b="22738" l="0" r="19008" t="25921"/>
          <a:stretch/>
        </p:blipFill>
        <p:spPr>
          <a:xfrm>
            <a:off x="6046825" y="0"/>
            <a:ext cx="6159474" cy="6857999"/>
          </a:xfrm>
          <a:prstGeom prst="rect">
            <a:avLst/>
          </a:prstGeom>
          <a:noFill/>
          <a:ln>
            <a:noFill/>
          </a:ln>
        </p:spPr>
      </p:pic>
      <p:pic>
        <p:nvPicPr>
          <p:cNvPr id="767" name="Google Shape;767;p27"/>
          <p:cNvPicPr preferRelativeResize="0"/>
          <p:nvPr/>
        </p:nvPicPr>
        <p:blipFill rotWithShape="1">
          <a:blip r:embed="rId4">
            <a:alphaModFix/>
          </a:blip>
          <a:srcRect b="0" l="0" r="0" t="0"/>
          <a:stretch/>
        </p:blipFill>
        <p:spPr>
          <a:xfrm>
            <a:off x="538105" y="187612"/>
            <a:ext cx="2116191" cy="2364661"/>
          </a:xfrm>
          <a:prstGeom prst="rect">
            <a:avLst/>
          </a:prstGeom>
          <a:noFill/>
          <a:ln>
            <a:noFill/>
          </a:ln>
        </p:spPr>
      </p:pic>
      <p:sp>
        <p:nvSpPr>
          <p:cNvPr id="768" name="Google Shape;768;p27"/>
          <p:cNvSpPr txBox="1"/>
          <p:nvPr/>
        </p:nvSpPr>
        <p:spPr>
          <a:xfrm>
            <a:off x="2823632" y="1016001"/>
            <a:ext cx="8771321" cy="31700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Roboto"/>
                <a:ea typeface="Roboto"/>
                <a:cs typeface="Roboto"/>
                <a:sym typeface="Roboto"/>
              </a:rPr>
              <a:t>Adaptive Org Design</a:t>
            </a:r>
            <a:br>
              <a:rPr b="0" i="0" lang="en-US" sz="4000" u="none" cap="none" strike="noStrike">
                <a:solidFill>
                  <a:schemeClr val="dk1"/>
                </a:solidFill>
                <a:latin typeface="Calibri"/>
                <a:ea typeface="Calibri"/>
                <a:cs typeface="Calibri"/>
                <a:sym typeface="Calibri"/>
              </a:rPr>
            </a:br>
            <a:br>
              <a:rPr b="0" i="0" lang="en-US" sz="4000" u="none" cap="none" strike="noStrike">
                <a:solidFill>
                  <a:schemeClr val="dk1"/>
                </a:solidFill>
                <a:latin typeface="Roboto"/>
                <a:ea typeface="Roboto"/>
                <a:cs typeface="Roboto"/>
                <a:sym typeface="Roboto"/>
              </a:rPr>
            </a:br>
            <a:br>
              <a:rPr b="0" i="0" lang="en-US" sz="4000" u="none" cap="none" strike="noStrike">
                <a:solidFill>
                  <a:schemeClr val="dk1"/>
                </a:solidFill>
                <a:latin typeface="Roboto"/>
                <a:ea typeface="Roboto"/>
                <a:cs typeface="Roboto"/>
                <a:sym typeface="Roboto"/>
              </a:rPr>
            </a:br>
            <a:br>
              <a:rPr b="0" i="0" lang="en-US" sz="4000" u="none" cap="none" strike="noStrike">
                <a:solidFill>
                  <a:schemeClr val="dk1"/>
                </a:solidFill>
                <a:latin typeface="Roboto"/>
                <a:ea typeface="Roboto"/>
                <a:cs typeface="Roboto"/>
                <a:sym typeface="Roboto"/>
              </a:rPr>
            </a:br>
            <a:endParaRPr b="0" i="0" sz="4000" u="none" cap="none" strike="noStrike">
              <a:solidFill>
                <a:schemeClr val="dk1"/>
              </a:solidFill>
              <a:latin typeface="Roboto"/>
              <a:ea typeface="Roboto"/>
              <a:cs typeface="Roboto"/>
              <a:sym typeface="Roboto"/>
            </a:endParaRPr>
          </a:p>
        </p:txBody>
      </p:sp>
      <p:sp>
        <p:nvSpPr>
          <p:cNvPr id="769" name="Google Shape;769;p27"/>
          <p:cNvSpPr txBox="1"/>
          <p:nvPr/>
        </p:nvSpPr>
        <p:spPr>
          <a:xfrm>
            <a:off x="177096" y="2924202"/>
            <a:ext cx="289855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ABOUT THIS CERTIFICATION</a:t>
            </a:r>
            <a:endParaRPr b="0" i="0" sz="1400" u="none" cap="none" strike="noStrike">
              <a:solidFill>
                <a:srgbClr val="000000"/>
              </a:solidFill>
              <a:latin typeface="Arial"/>
              <a:ea typeface="Arial"/>
              <a:cs typeface="Arial"/>
              <a:sym typeface="Arial"/>
            </a:endParaRPr>
          </a:p>
        </p:txBody>
      </p:sp>
      <p:sp>
        <p:nvSpPr>
          <p:cNvPr id="770" name="Google Shape;770;p27"/>
          <p:cNvSpPr txBox="1"/>
          <p:nvPr/>
        </p:nvSpPr>
        <p:spPr>
          <a:xfrm>
            <a:off x="7442749" y="2924202"/>
            <a:ext cx="3376245"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FEATURED LEARNING OUTCOMES</a:t>
            </a:r>
            <a:endParaRPr b="0" i="0" sz="1400" u="none" cap="none" strike="noStrike">
              <a:solidFill>
                <a:srgbClr val="000000"/>
              </a:solidFill>
              <a:latin typeface="Arial"/>
              <a:ea typeface="Arial"/>
              <a:cs typeface="Arial"/>
              <a:sym typeface="Arial"/>
            </a:endParaRPr>
          </a:p>
        </p:txBody>
      </p:sp>
      <p:sp>
        <p:nvSpPr>
          <p:cNvPr id="771" name="Google Shape;771;p27"/>
          <p:cNvSpPr txBox="1"/>
          <p:nvPr/>
        </p:nvSpPr>
        <p:spPr>
          <a:xfrm>
            <a:off x="7483214" y="5567950"/>
            <a:ext cx="4144200" cy="954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HR professionals, HR managers, performance managers, recruitment managers, and talent development professionals.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
        <p:nvSpPr>
          <p:cNvPr id="772" name="Google Shape;772;p27"/>
          <p:cNvSpPr txBox="1"/>
          <p:nvPr/>
        </p:nvSpPr>
        <p:spPr>
          <a:xfrm>
            <a:off x="7495560" y="3287714"/>
            <a:ext cx="4710729" cy="1600438"/>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Shifting to Cross-Functional Autonomous Teams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Distributing Power, Control, and Authority</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Acknowledging Individuals as the Key to the Adaptive Network</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Building Collective Intelligence</a:t>
            </a:r>
            <a:endParaRPr b="0" i="0" sz="14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
        <p:nvSpPr>
          <p:cNvPr id="773" name="Google Shape;773;p27"/>
          <p:cNvSpPr txBox="1"/>
          <p:nvPr/>
        </p:nvSpPr>
        <p:spPr>
          <a:xfrm>
            <a:off x="177100" y="3308275"/>
            <a:ext cx="6637200" cy="1600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The Adaptive Org Design certification verifies that a professional understands the concepts behind and reasons for adaptive organization design. They know the importance of actively designing the organization to encourage agility in sense-making, learning, and experimentation. They also understand the frameworks, techniques, and methods used to dismantle information silos, reduce bureaucracy, and optimize value delivery throughout the organization.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cxnSp>
        <p:nvCxnSpPr>
          <p:cNvPr id="774" name="Google Shape;774;p27"/>
          <p:cNvCxnSpPr/>
          <p:nvPr/>
        </p:nvCxnSpPr>
        <p:spPr>
          <a:xfrm>
            <a:off x="1301921" y="5905359"/>
            <a:ext cx="495600" cy="0"/>
          </a:xfrm>
          <a:prstGeom prst="straightConnector1">
            <a:avLst/>
          </a:prstGeom>
          <a:noFill/>
          <a:ln cap="flat" cmpd="sng" w="19050">
            <a:solidFill>
              <a:srgbClr val="757070"/>
            </a:solidFill>
            <a:prstDash val="solid"/>
            <a:miter lim="800000"/>
            <a:headEnd len="sm" w="sm" type="none"/>
            <a:tailEnd len="sm" w="sm" type="none"/>
          </a:ln>
        </p:spPr>
      </p:cxnSp>
      <p:pic>
        <p:nvPicPr>
          <p:cNvPr id="775" name="Google Shape;775;p27">
            <a:hlinkClick action="ppaction://hlinksldjump" r:id="rId5"/>
          </p:cNvPr>
          <p:cNvPicPr preferRelativeResize="0"/>
          <p:nvPr/>
        </p:nvPicPr>
        <p:blipFill rotWithShape="1">
          <a:blip r:embed="rId6">
            <a:alphaModFix/>
          </a:blip>
          <a:srcRect b="0" l="0" r="0" t="0"/>
          <a:stretch/>
        </p:blipFill>
        <p:spPr>
          <a:xfrm>
            <a:off x="177111" y="5319629"/>
            <a:ext cx="1048368" cy="1171461"/>
          </a:xfrm>
          <a:prstGeom prst="rect">
            <a:avLst/>
          </a:prstGeom>
          <a:noFill/>
          <a:ln>
            <a:noFill/>
          </a:ln>
        </p:spPr>
      </p:pic>
      <p:pic>
        <p:nvPicPr>
          <p:cNvPr id="776" name="Google Shape;776;p27">
            <a:hlinkClick action="ppaction://hlinksldjump" r:id="rId7"/>
          </p:cNvPr>
          <p:cNvPicPr preferRelativeResize="0"/>
          <p:nvPr/>
        </p:nvPicPr>
        <p:blipFill rotWithShape="1">
          <a:blip r:embed="rId8">
            <a:alphaModFix/>
          </a:blip>
          <a:srcRect b="0" l="0" r="0" t="0"/>
          <a:stretch/>
        </p:blipFill>
        <p:spPr>
          <a:xfrm>
            <a:off x="1916008" y="5319629"/>
            <a:ext cx="1048368" cy="1171461"/>
          </a:xfrm>
          <a:prstGeom prst="rect">
            <a:avLst/>
          </a:prstGeom>
          <a:noFill/>
          <a:ln>
            <a:noFill/>
          </a:ln>
        </p:spPr>
      </p:pic>
      <p:cxnSp>
        <p:nvCxnSpPr>
          <p:cNvPr id="777" name="Google Shape;777;p27"/>
          <p:cNvCxnSpPr/>
          <p:nvPr/>
        </p:nvCxnSpPr>
        <p:spPr>
          <a:xfrm>
            <a:off x="1301921" y="5905359"/>
            <a:ext cx="495600" cy="0"/>
          </a:xfrm>
          <a:prstGeom prst="straightConnector1">
            <a:avLst/>
          </a:prstGeom>
          <a:noFill/>
          <a:ln cap="flat" cmpd="sng" w="19050">
            <a:solidFill>
              <a:srgbClr val="757070"/>
            </a:solidFill>
            <a:prstDash val="solid"/>
            <a:miter lim="800000"/>
            <a:headEnd len="sm" w="sm" type="none"/>
            <a:tailEnd len="sm" w="sm" type="none"/>
          </a:ln>
        </p:spPr>
      </p:cxnSp>
      <p:cxnSp>
        <p:nvCxnSpPr>
          <p:cNvPr id="778" name="Google Shape;778;p27"/>
          <p:cNvCxnSpPr/>
          <p:nvPr/>
        </p:nvCxnSpPr>
        <p:spPr>
          <a:xfrm>
            <a:off x="3061863" y="5905359"/>
            <a:ext cx="495600" cy="0"/>
          </a:xfrm>
          <a:prstGeom prst="straightConnector1">
            <a:avLst/>
          </a:prstGeom>
          <a:noFill/>
          <a:ln cap="flat" cmpd="sng" w="19050">
            <a:solidFill>
              <a:srgbClr val="757070"/>
            </a:solidFill>
            <a:prstDash val="solid"/>
            <a:miter lim="800000"/>
            <a:headEnd len="sm" w="sm" type="none"/>
            <a:tailEnd len="sm" w="sm" type="none"/>
          </a:ln>
        </p:spPr>
      </p:cxnSp>
      <p:pic>
        <p:nvPicPr>
          <p:cNvPr id="779" name="Google Shape;779;p27">
            <a:hlinkClick action="ppaction://hlinksldjump" r:id="rId9"/>
          </p:cNvPr>
          <p:cNvPicPr preferRelativeResize="0"/>
          <p:nvPr/>
        </p:nvPicPr>
        <p:blipFill rotWithShape="1">
          <a:blip r:embed="rId4">
            <a:alphaModFix/>
          </a:blip>
          <a:srcRect b="0" l="0" r="0" t="0"/>
          <a:stretch/>
        </p:blipFill>
        <p:spPr>
          <a:xfrm>
            <a:off x="3654983" y="5319629"/>
            <a:ext cx="1048368" cy="1171461"/>
          </a:xfrm>
          <a:prstGeom prst="rect">
            <a:avLst/>
          </a:prstGeom>
          <a:noFill/>
          <a:ln>
            <a:noFill/>
          </a:ln>
        </p:spPr>
      </p:pic>
      <p:sp>
        <p:nvSpPr>
          <p:cNvPr id="780" name="Google Shape;780;p27"/>
          <p:cNvSpPr txBox="1"/>
          <p:nvPr/>
        </p:nvSpPr>
        <p:spPr>
          <a:xfrm>
            <a:off x="177105" y="4899900"/>
            <a:ext cx="42906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PART OF THE AGILE HR TRACK</a:t>
            </a:r>
            <a:endParaRPr b="0" i="0" sz="1400" u="none" cap="none" strike="noStrike">
              <a:solidFill>
                <a:srgbClr val="000000"/>
              </a:solidFill>
              <a:latin typeface="Arial"/>
              <a:ea typeface="Arial"/>
              <a:cs typeface="Arial"/>
              <a:sym typeface="Arial"/>
            </a:endParaRPr>
          </a:p>
        </p:txBody>
      </p:sp>
      <p:sp>
        <p:nvSpPr>
          <p:cNvPr id="781" name="Google Shape;781;p27"/>
          <p:cNvSpPr txBox="1"/>
          <p:nvPr/>
        </p:nvSpPr>
        <p:spPr>
          <a:xfrm>
            <a:off x="7442749" y="5130447"/>
            <a:ext cx="32481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DESIGNED FOR</a:t>
            </a:r>
            <a:endParaRPr b="0" i="0" sz="1400" u="none" cap="none" strike="noStrike">
              <a:solidFill>
                <a:srgbClr val="000000"/>
              </a:solidFill>
              <a:latin typeface="Arial"/>
              <a:ea typeface="Arial"/>
              <a:cs typeface="Arial"/>
              <a:sym typeface="Arial"/>
            </a:endParaRPr>
          </a:p>
        </p:txBody>
      </p:sp>
      <p:sp>
        <p:nvSpPr>
          <p:cNvPr id="782" name="Google Shape;782;p27"/>
          <p:cNvSpPr txBox="1"/>
          <p:nvPr/>
        </p:nvSpPr>
        <p:spPr>
          <a:xfrm>
            <a:off x="177100" y="6457800"/>
            <a:ext cx="3441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u="sng">
                <a:solidFill>
                  <a:schemeClr val="hlink"/>
                </a:solidFill>
                <a:latin typeface="Roboto"/>
                <a:ea typeface="Roboto"/>
                <a:cs typeface="Roboto"/>
                <a:sym typeface="Roboto"/>
                <a:hlinkClick action="ppaction://hlinksldjump" r:id="rId10"/>
              </a:rPr>
              <a:t>Go Back to Learning Programs</a:t>
            </a:r>
            <a:endParaRPr b="1">
              <a:latin typeface="Roboto"/>
              <a:ea typeface="Roboto"/>
              <a:cs typeface="Roboto"/>
              <a:sym typeface="Roboto"/>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786" name="Shape 786"/>
        <p:cNvGrpSpPr/>
        <p:nvPr/>
      </p:nvGrpSpPr>
      <p:grpSpPr>
        <a:xfrm>
          <a:off x="0" y="0"/>
          <a:ext cx="0" cy="0"/>
          <a:chOff x="0" y="0"/>
          <a:chExt cx="0" cy="0"/>
        </a:xfrm>
      </p:grpSpPr>
      <p:pic>
        <p:nvPicPr>
          <p:cNvPr id="787" name="Google Shape;787;p28"/>
          <p:cNvPicPr preferRelativeResize="0"/>
          <p:nvPr/>
        </p:nvPicPr>
        <p:blipFill rotWithShape="1">
          <a:blip r:embed="rId3">
            <a:alphaModFix/>
          </a:blip>
          <a:srcRect b="22738" l="0" r="19008" t="25921"/>
          <a:stretch/>
        </p:blipFill>
        <p:spPr>
          <a:xfrm>
            <a:off x="6046825" y="0"/>
            <a:ext cx="6159474" cy="6857999"/>
          </a:xfrm>
          <a:prstGeom prst="rect">
            <a:avLst/>
          </a:prstGeom>
          <a:noFill/>
          <a:ln>
            <a:noFill/>
          </a:ln>
        </p:spPr>
      </p:pic>
      <p:pic>
        <p:nvPicPr>
          <p:cNvPr id="788" name="Google Shape;788;p28"/>
          <p:cNvPicPr preferRelativeResize="0"/>
          <p:nvPr/>
        </p:nvPicPr>
        <p:blipFill rotWithShape="1">
          <a:blip r:embed="rId4">
            <a:alphaModFix/>
          </a:blip>
          <a:srcRect b="0" l="0" r="0" t="0"/>
          <a:stretch/>
        </p:blipFill>
        <p:spPr>
          <a:xfrm>
            <a:off x="538105" y="187612"/>
            <a:ext cx="2116191" cy="2364660"/>
          </a:xfrm>
          <a:prstGeom prst="rect">
            <a:avLst/>
          </a:prstGeom>
          <a:noFill/>
          <a:ln>
            <a:noFill/>
          </a:ln>
        </p:spPr>
      </p:pic>
      <p:sp>
        <p:nvSpPr>
          <p:cNvPr id="789" name="Google Shape;789;p28"/>
          <p:cNvSpPr txBox="1"/>
          <p:nvPr/>
        </p:nvSpPr>
        <p:spPr>
          <a:xfrm>
            <a:off x="2823632" y="1016001"/>
            <a:ext cx="8771400" cy="317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Roboto"/>
                <a:ea typeface="Roboto"/>
                <a:cs typeface="Roboto"/>
                <a:sym typeface="Roboto"/>
              </a:rPr>
              <a:t>Agility in Finance</a:t>
            </a:r>
            <a:br>
              <a:rPr b="0" i="0" lang="en-US" sz="4000" u="none" cap="none" strike="noStrike">
                <a:solidFill>
                  <a:schemeClr val="dk1"/>
                </a:solidFill>
                <a:latin typeface="Calibri"/>
                <a:ea typeface="Calibri"/>
                <a:cs typeface="Calibri"/>
                <a:sym typeface="Calibri"/>
              </a:rPr>
            </a:br>
            <a:br>
              <a:rPr b="0" i="0" lang="en-US" sz="4000" u="none" cap="none" strike="noStrike">
                <a:solidFill>
                  <a:schemeClr val="dk1"/>
                </a:solidFill>
                <a:latin typeface="Roboto"/>
                <a:ea typeface="Roboto"/>
                <a:cs typeface="Roboto"/>
                <a:sym typeface="Roboto"/>
              </a:rPr>
            </a:br>
            <a:br>
              <a:rPr b="0" i="0" lang="en-US" sz="4000" u="none" cap="none" strike="noStrike">
                <a:solidFill>
                  <a:schemeClr val="dk1"/>
                </a:solidFill>
                <a:latin typeface="Roboto"/>
                <a:ea typeface="Roboto"/>
                <a:cs typeface="Roboto"/>
                <a:sym typeface="Roboto"/>
              </a:rPr>
            </a:br>
            <a:br>
              <a:rPr b="0" i="0" lang="en-US" sz="4000" u="none" cap="none" strike="noStrike">
                <a:solidFill>
                  <a:schemeClr val="dk1"/>
                </a:solidFill>
                <a:latin typeface="Roboto"/>
                <a:ea typeface="Roboto"/>
                <a:cs typeface="Roboto"/>
                <a:sym typeface="Roboto"/>
              </a:rPr>
            </a:br>
            <a:endParaRPr b="0" i="0" sz="4000" u="none" cap="none" strike="noStrike">
              <a:solidFill>
                <a:schemeClr val="dk1"/>
              </a:solidFill>
              <a:latin typeface="Roboto"/>
              <a:ea typeface="Roboto"/>
              <a:cs typeface="Roboto"/>
              <a:sym typeface="Roboto"/>
            </a:endParaRPr>
          </a:p>
        </p:txBody>
      </p:sp>
      <p:sp>
        <p:nvSpPr>
          <p:cNvPr id="790" name="Google Shape;790;p28"/>
          <p:cNvSpPr txBox="1"/>
          <p:nvPr/>
        </p:nvSpPr>
        <p:spPr>
          <a:xfrm>
            <a:off x="177096" y="2924202"/>
            <a:ext cx="289855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ABOUT THIS CERTIFICATION</a:t>
            </a:r>
            <a:endParaRPr b="0" i="0" sz="1400" u="none" cap="none" strike="noStrike">
              <a:solidFill>
                <a:srgbClr val="000000"/>
              </a:solidFill>
              <a:latin typeface="Arial"/>
              <a:ea typeface="Arial"/>
              <a:cs typeface="Arial"/>
              <a:sym typeface="Arial"/>
            </a:endParaRPr>
          </a:p>
        </p:txBody>
      </p:sp>
      <p:sp>
        <p:nvSpPr>
          <p:cNvPr id="791" name="Google Shape;791;p28"/>
          <p:cNvSpPr txBox="1"/>
          <p:nvPr/>
        </p:nvSpPr>
        <p:spPr>
          <a:xfrm>
            <a:off x="7442749" y="2924202"/>
            <a:ext cx="3376245"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FEATURED LEARNING OUTCOMES</a:t>
            </a:r>
            <a:endParaRPr b="0" i="0" sz="1400" u="none" cap="none" strike="noStrike">
              <a:solidFill>
                <a:srgbClr val="000000"/>
              </a:solidFill>
              <a:latin typeface="Arial"/>
              <a:ea typeface="Arial"/>
              <a:cs typeface="Arial"/>
              <a:sym typeface="Arial"/>
            </a:endParaRPr>
          </a:p>
        </p:txBody>
      </p:sp>
      <p:sp>
        <p:nvSpPr>
          <p:cNvPr id="792" name="Google Shape;792;p28"/>
          <p:cNvSpPr txBox="1"/>
          <p:nvPr/>
        </p:nvSpPr>
        <p:spPr>
          <a:xfrm>
            <a:off x="7483227" y="5567950"/>
            <a:ext cx="4608300" cy="954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Finance professionals, procurement professionals, business managers and executives, compliance professionals, accountants, and sales professionals.</a:t>
            </a:r>
            <a:endParaRPr b="0" i="0" sz="14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
        <p:nvSpPr>
          <p:cNvPr id="793" name="Google Shape;793;p28"/>
          <p:cNvSpPr txBox="1"/>
          <p:nvPr/>
        </p:nvSpPr>
        <p:spPr>
          <a:xfrm>
            <a:off x="7495560" y="3287714"/>
            <a:ext cx="4710729" cy="1600438"/>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Financial Reporting in Agile Organizations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Budgeting and Cost Management for Agility</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Shifting from Fixed Budgets to Incremental Funding Allocations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Agile Principles and Accounting Ethics</a:t>
            </a:r>
            <a:endParaRPr b="0" i="0" sz="14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
        <p:nvSpPr>
          <p:cNvPr id="794" name="Google Shape;794;p28"/>
          <p:cNvSpPr txBox="1"/>
          <p:nvPr/>
        </p:nvSpPr>
        <p:spPr>
          <a:xfrm>
            <a:off x="177096" y="3308272"/>
            <a:ext cx="5918904" cy="160043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This certification demonstrates an individual’s skills to approach finance, accounting, and procurement with an agile mindset. It validates the ability to practice responsible stewardship of the organization’s funds and use new approaches that enable adaptation and rapid response to emerging circumstances in the business ecosystem.</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pic>
        <p:nvPicPr>
          <p:cNvPr id="795" name="Google Shape;795;p28">
            <a:hlinkClick action="ppaction://hlinksldjump" r:id="rId5"/>
          </p:cNvPr>
          <p:cNvPicPr preferRelativeResize="0"/>
          <p:nvPr/>
        </p:nvPicPr>
        <p:blipFill rotWithShape="1">
          <a:blip r:embed="rId6">
            <a:alphaModFix/>
          </a:blip>
          <a:srcRect b="0" l="0" r="0" t="0"/>
          <a:stretch/>
        </p:blipFill>
        <p:spPr>
          <a:xfrm>
            <a:off x="177111" y="5319629"/>
            <a:ext cx="1048368" cy="1171461"/>
          </a:xfrm>
          <a:prstGeom prst="rect">
            <a:avLst/>
          </a:prstGeom>
          <a:noFill/>
          <a:ln>
            <a:noFill/>
          </a:ln>
        </p:spPr>
      </p:pic>
      <p:pic>
        <p:nvPicPr>
          <p:cNvPr id="796" name="Google Shape;796;p28">
            <a:hlinkClick action="ppaction://hlinksldjump" r:id="rId7"/>
          </p:cNvPr>
          <p:cNvPicPr preferRelativeResize="0"/>
          <p:nvPr/>
        </p:nvPicPr>
        <p:blipFill rotWithShape="1">
          <a:blip r:embed="rId4">
            <a:alphaModFix/>
          </a:blip>
          <a:srcRect b="0" l="0" r="0" t="0"/>
          <a:stretch/>
        </p:blipFill>
        <p:spPr>
          <a:xfrm>
            <a:off x="1916008" y="5319629"/>
            <a:ext cx="1048368" cy="1171461"/>
          </a:xfrm>
          <a:prstGeom prst="rect">
            <a:avLst/>
          </a:prstGeom>
          <a:noFill/>
          <a:ln>
            <a:noFill/>
          </a:ln>
        </p:spPr>
      </p:pic>
      <p:cxnSp>
        <p:nvCxnSpPr>
          <p:cNvPr id="797" name="Google Shape;797;p28"/>
          <p:cNvCxnSpPr/>
          <p:nvPr/>
        </p:nvCxnSpPr>
        <p:spPr>
          <a:xfrm>
            <a:off x="1301921" y="5905359"/>
            <a:ext cx="495600" cy="0"/>
          </a:xfrm>
          <a:prstGeom prst="straightConnector1">
            <a:avLst/>
          </a:prstGeom>
          <a:noFill/>
          <a:ln cap="flat" cmpd="sng" w="19050">
            <a:solidFill>
              <a:srgbClr val="757070"/>
            </a:solidFill>
            <a:prstDash val="solid"/>
            <a:miter lim="800000"/>
            <a:headEnd len="sm" w="sm" type="none"/>
            <a:tailEnd len="sm" w="sm" type="none"/>
          </a:ln>
        </p:spPr>
      </p:cxnSp>
      <p:cxnSp>
        <p:nvCxnSpPr>
          <p:cNvPr id="798" name="Google Shape;798;p28"/>
          <p:cNvCxnSpPr/>
          <p:nvPr/>
        </p:nvCxnSpPr>
        <p:spPr>
          <a:xfrm>
            <a:off x="3061863" y="5905359"/>
            <a:ext cx="495600" cy="0"/>
          </a:xfrm>
          <a:prstGeom prst="straightConnector1">
            <a:avLst/>
          </a:prstGeom>
          <a:noFill/>
          <a:ln cap="flat" cmpd="sng" w="19050">
            <a:solidFill>
              <a:srgbClr val="757070"/>
            </a:solidFill>
            <a:prstDash val="solid"/>
            <a:miter lim="800000"/>
            <a:headEnd len="sm" w="sm" type="none"/>
            <a:tailEnd len="sm" w="sm" type="none"/>
          </a:ln>
        </p:spPr>
      </p:cxnSp>
      <p:pic>
        <p:nvPicPr>
          <p:cNvPr id="799" name="Google Shape;799;p28">
            <a:hlinkClick action="ppaction://hlinksldjump" r:id="rId8"/>
          </p:cNvPr>
          <p:cNvPicPr preferRelativeResize="0"/>
          <p:nvPr/>
        </p:nvPicPr>
        <p:blipFill rotWithShape="1">
          <a:blip r:embed="rId9">
            <a:alphaModFix/>
          </a:blip>
          <a:srcRect b="0" l="0" r="0" t="0"/>
          <a:stretch/>
        </p:blipFill>
        <p:spPr>
          <a:xfrm>
            <a:off x="3654983" y="5319616"/>
            <a:ext cx="1048368" cy="1171461"/>
          </a:xfrm>
          <a:prstGeom prst="rect">
            <a:avLst/>
          </a:prstGeom>
          <a:noFill/>
          <a:ln>
            <a:noFill/>
          </a:ln>
        </p:spPr>
      </p:pic>
      <p:sp>
        <p:nvSpPr>
          <p:cNvPr id="800" name="Google Shape;800;p28"/>
          <p:cNvSpPr txBox="1"/>
          <p:nvPr/>
        </p:nvSpPr>
        <p:spPr>
          <a:xfrm>
            <a:off x="177100" y="4899900"/>
            <a:ext cx="38394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PART OF THE AGILE FINANCE TRACK</a:t>
            </a:r>
            <a:endParaRPr b="0" i="0" sz="1400" u="none" cap="none" strike="noStrike">
              <a:solidFill>
                <a:srgbClr val="000000"/>
              </a:solidFill>
              <a:latin typeface="Arial"/>
              <a:ea typeface="Arial"/>
              <a:cs typeface="Arial"/>
              <a:sym typeface="Arial"/>
            </a:endParaRPr>
          </a:p>
        </p:txBody>
      </p:sp>
      <p:sp>
        <p:nvSpPr>
          <p:cNvPr id="801" name="Google Shape;801;p28"/>
          <p:cNvSpPr txBox="1"/>
          <p:nvPr/>
        </p:nvSpPr>
        <p:spPr>
          <a:xfrm>
            <a:off x="7442749" y="5130447"/>
            <a:ext cx="32481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DESIGNED FOR</a:t>
            </a:r>
            <a:endParaRPr b="0" i="0" sz="1400" u="none" cap="none" strike="noStrike">
              <a:solidFill>
                <a:srgbClr val="000000"/>
              </a:solidFill>
              <a:latin typeface="Arial"/>
              <a:ea typeface="Arial"/>
              <a:cs typeface="Arial"/>
              <a:sym typeface="Arial"/>
            </a:endParaRPr>
          </a:p>
        </p:txBody>
      </p:sp>
      <p:sp>
        <p:nvSpPr>
          <p:cNvPr id="802" name="Google Shape;802;p28"/>
          <p:cNvSpPr txBox="1"/>
          <p:nvPr/>
        </p:nvSpPr>
        <p:spPr>
          <a:xfrm>
            <a:off x="177100" y="6457800"/>
            <a:ext cx="3441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u="sng">
                <a:solidFill>
                  <a:schemeClr val="hlink"/>
                </a:solidFill>
                <a:latin typeface="Roboto"/>
                <a:ea typeface="Roboto"/>
                <a:cs typeface="Roboto"/>
                <a:sym typeface="Roboto"/>
                <a:hlinkClick action="ppaction://hlinksldjump" r:id="rId10"/>
              </a:rPr>
              <a:t>Go Back to Learning Programs</a:t>
            </a:r>
            <a:endParaRPr b="1">
              <a:latin typeface="Roboto"/>
              <a:ea typeface="Roboto"/>
              <a:cs typeface="Roboto"/>
              <a:sym typeface="Roboto"/>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806" name="Shape 806"/>
        <p:cNvGrpSpPr/>
        <p:nvPr/>
      </p:nvGrpSpPr>
      <p:grpSpPr>
        <a:xfrm>
          <a:off x="0" y="0"/>
          <a:ext cx="0" cy="0"/>
          <a:chOff x="0" y="0"/>
          <a:chExt cx="0" cy="0"/>
        </a:xfrm>
      </p:grpSpPr>
      <p:pic>
        <p:nvPicPr>
          <p:cNvPr id="807" name="Google Shape;807;p30"/>
          <p:cNvPicPr preferRelativeResize="0"/>
          <p:nvPr/>
        </p:nvPicPr>
        <p:blipFill rotWithShape="1">
          <a:blip r:embed="rId3">
            <a:alphaModFix/>
          </a:blip>
          <a:srcRect b="22738" l="0" r="19008" t="25921"/>
          <a:stretch/>
        </p:blipFill>
        <p:spPr>
          <a:xfrm>
            <a:off x="6046825" y="0"/>
            <a:ext cx="6159474" cy="6857999"/>
          </a:xfrm>
          <a:prstGeom prst="rect">
            <a:avLst/>
          </a:prstGeom>
          <a:noFill/>
          <a:ln>
            <a:noFill/>
          </a:ln>
        </p:spPr>
      </p:pic>
      <p:pic>
        <p:nvPicPr>
          <p:cNvPr id="808" name="Google Shape;808;p30"/>
          <p:cNvPicPr preferRelativeResize="0"/>
          <p:nvPr/>
        </p:nvPicPr>
        <p:blipFill rotWithShape="1">
          <a:blip r:embed="rId4">
            <a:alphaModFix/>
          </a:blip>
          <a:srcRect b="0" l="0" r="0" t="0"/>
          <a:stretch/>
        </p:blipFill>
        <p:spPr>
          <a:xfrm>
            <a:off x="538105" y="187612"/>
            <a:ext cx="2116190" cy="2364659"/>
          </a:xfrm>
          <a:prstGeom prst="rect">
            <a:avLst/>
          </a:prstGeom>
          <a:noFill/>
          <a:ln>
            <a:noFill/>
          </a:ln>
        </p:spPr>
      </p:pic>
      <p:sp>
        <p:nvSpPr>
          <p:cNvPr id="809" name="Google Shape;809;p30"/>
          <p:cNvSpPr txBox="1"/>
          <p:nvPr/>
        </p:nvSpPr>
        <p:spPr>
          <a:xfrm>
            <a:off x="2823632" y="1016001"/>
            <a:ext cx="8771400" cy="317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Roboto"/>
                <a:ea typeface="Roboto"/>
                <a:cs typeface="Roboto"/>
                <a:sym typeface="Roboto"/>
              </a:rPr>
              <a:t>Agility in Marketing</a:t>
            </a:r>
            <a:br>
              <a:rPr b="0" i="0" lang="en-US" sz="4000" u="none" cap="none" strike="noStrike">
                <a:solidFill>
                  <a:schemeClr val="dk1"/>
                </a:solidFill>
                <a:latin typeface="Roboto"/>
                <a:ea typeface="Roboto"/>
                <a:cs typeface="Roboto"/>
                <a:sym typeface="Roboto"/>
              </a:rPr>
            </a:br>
            <a:br>
              <a:rPr b="0" i="0" lang="en-US" sz="4000" u="none" cap="none" strike="noStrike">
                <a:solidFill>
                  <a:schemeClr val="dk1"/>
                </a:solidFill>
                <a:latin typeface="Roboto"/>
                <a:ea typeface="Roboto"/>
                <a:cs typeface="Roboto"/>
                <a:sym typeface="Roboto"/>
              </a:rPr>
            </a:br>
            <a:br>
              <a:rPr b="0" i="0" lang="en-US" sz="4000" u="none" cap="none" strike="noStrike">
                <a:solidFill>
                  <a:schemeClr val="dk1"/>
                </a:solidFill>
                <a:latin typeface="Roboto"/>
                <a:ea typeface="Roboto"/>
                <a:cs typeface="Roboto"/>
                <a:sym typeface="Roboto"/>
              </a:rPr>
            </a:br>
            <a:br>
              <a:rPr b="0" i="0" lang="en-US" sz="4000" u="none" cap="none" strike="noStrike">
                <a:solidFill>
                  <a:schemeClr val="dk1"/>
                </a:solidFill>
                <a:latin typeface="Roboto"/>
                <a:ea typeface="Roboto"/>
                <a:cs typeface="Roboto"/>
                <a:sym typeface="Roboto"/>
              </a:rPr>
            </a:br>
            <a:endParaRPr b="0" i="0" sz="4000" u="none" cap="none" strike="noStrike">
              <a:solidFill>
                <a:schemeClr val="dk1"/>
              </a:solidFill>
              <a:latin typeface="Roboto"/>
              <a:ea typeface="Roboto"/>
              <a:cs typeface="Roboto"/>
              <a:sym typeface="Roboto"/>
            </a:endParaRPr>
          </a:p>
        </p:txBody>
      </p:sp>
      <p:sp>
        <p:nvSpPr>
          <p:cNvPr id="810" name="Google Shape;810;p30"/>
          <p:cNvSpPr txBox="1"/>
          <p:nvPr/>
        </p:nvSpPr>
        <p:spPr>
          <a:xfrm>
            <a:off x="177096" y="2924202"/>
            <a:ext cx="289855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ABOUT THIS CERTIFICATION</a:t>
            </a:r>
            <a:endParaRPr b="0" i="0" sz="1400" u="none" cap="none" strike="noStrike">
              <a:solidFill>
                <a:srgbClr val="000000"/>
              </a:solidFill>
              <a:latin typeface="Arial"/>
              <a:ea typeface="Arial"/>
              <a:cs typeface="Arial"/>
              <a:sym typeface="Arial"/>
            </a:endParaRPr>
          </a:p>
        </p:txBody>
      </p:sp>
      <p:sp>
        <p:nvSpPr>
          <p:cNvPr id="811" name="Google Shape;811;p30"/>
          <p:cNvSpPr txBox="1"/>
          <p:nvPr/>
        </p:nvSpPr>
        <p:spPr>
          <a:xfrm>
            <a:off x="7442749" y="2924202"/>
            <a:ext cx="3376245"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FEATURED LEARNING OUTCOMES</a:t>
            </a:r>
            <a:endParaRPr b="0" i="0" sz="1400" u="none" cap="none" strike="noStrike">
              <a:solidFill>
                <a:srgbClr val="000000"/>
              </a:solidFill>
              <a:latin typeface="Arial"/>
              <a:ea typeface="Arial"/>
              <a:cs typeface="Arial"/>
              <a:sym typeface="Arial"/>
            </a:endParaRPr>
          </a:p>
        </p:txBody>
      </p:sp>
      <p:sp>
        <p:nvSpPr>
          <p:cNvPr id="812" name="Google Shape;812;p30"/>
          <p:cNvSpPr txBox="1"/>
          <p:nvPr/>
        </p:nvSpPr>
        <p:spPr>
          <a:xfrm>
            <a:off x="7483225" y="5567950"/>
            <a:ext cx="4526400" cy="954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Marketing professionals, marketing leaders, and marketing managers.</a:t>
            </a:r>
            <a:endParaRPr b="0" i="0" sz="14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
        <p:nvSpPr>
          <p:cNvPr id="813" name="Google Shape;813;p30"/>
          <p:cNvSpPr txBox="1"/>
          <p:nvPr/>
        </p:nvSpPr>
        <p:spPr>
          <a:xfrm>
            <a:off x="7495560" y="3287714"/>
            <a:ext cx="4710729" cy="1600438"/>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Agile Marketing Drivers and Criticality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Tools for Adaptive, Customer-Centric Marketing</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Delivering Marketing Value Through Cross-Functional Teams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Benefits of Short Iterations for Marketing Work </a:t>
            </a:r>
            <a:endParaRPr b="0" i="0" sz="14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
        <p:nvSpPr>
          <p:cNvPr id="814" name="Google Shape;814;p30"/>
          <p:cNvSpPr txBox="1"/>
          <p:nvPr/>
        </p:nvSpPr>
        <p:spPr>
          <a:xfrm>
            <a:off x="177096" y="3308272"/>
            <a:ext cx="5918904" cy="138499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The Agility In Marketing certification is an industry-recognized credential made by marketers, for marketers. It verifies an ability to articulate and implement agile marketing principles and deliver more responsive, customer-centric business outcomes.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pic>
        <p:nvPicPr>
          <p:cNvPr id="815" name="Google Shape;815;p30">
            <a:hlinkClick action="ppaction://hlinksldjump" r:id="rId5"/>
          </p:cNvPr>
          <p:cNvPicPr preferRelativeResize="0"/>
          <p:nvPr/>
        </p:nvPicPr>
        <p:blipFill rotWithShape="1">
          <a:blip r:embed="rId4">
            <a:alphaModFix/>
          </a:blip>
          <a:srcRect b="0" l="0" r="0" t="0"/>
          <a:stretch/>
        </p:blipFill>
        <p:spPr>
          <a:xfrm>
            <a:off x="1916008" y="5319629"/>
            <a:ext cx="1048368" cy="1171461"/>
          </a:xfrm>
          <a:prstGeom prst="rect">
            <a:avLst/>
          </a:prstGeom>
          <a:noFill/>
          <a:ln>
            <a:noFill/>
          </a:ln>
        </p:spPr>
      </p:pic>
      <p:cxnSp>
        <p:nvCxnSpPr>
          <p:cNvPr id="816" name="Google Shape;816;p30"/>
          <p:cNvCxnSpPr/>
          <p:nvPr/>
        </p:nvCxnSpPr>
        <p:spPr>
          <a:xfrm>
            <a:off x="1301921" y="5905359"/>
            <a:ext cx="495600" cy="0"/>
          </a:xfrm>
          <a:prstGeom prst="straightConnector1">
            <a:avLst/>
          </a:prstGeom>
          <a:noFill/>
          <a:ln cap="flat" cmpd="sng" w="19050">
            <a:solidFill>
              <a:srgbClr val="757070"/>
            </a:solidFill>
            <a:prstDash val="solid"/>
            <a:miter lim="800000"/>
            <a:headEnd len="sm" w="sm" type="none"/>
            <a:tailEnd len="sm" w="sm" type="none"/>
          </a:ln>
        </p:spPr>
      </p:cxnSp>
      <p:cxnSp>
        <p:nvCxnSpPr>
          <p:cNvPr id="817" name="Google Shape;817;p30"/>
          <p:cNvCxnSpPr/>
          <p:nvPr/>
        </p:nvCxnSpPr>
        <p:spPr>
          <a:xfrm>
            <a:off x="3061863" y="5905359"/>
            <a:ext cx="495600" cy="0"/>
          </a:xfrm>
          <a:prstGeom prst="straightConnector1">
            <a:avLst/>
          </a:prstGeom>
          <a:noFill/>
          <a:ln cap="flat" cmpd="sng" w="19050">
            <a:solidFill>
              <a:srgbClr val="757070"/>
            </a:solidFill>
            <a:prstDash val="solid"/>
            <a:miter lim="800000"/>
            <a:headEnd len="sm" w="sm" type="none"/>
            <a:tailEnd len="sm" w="sm" type="none"/>
          </a:ln>
        </p:spPr>
      </p:cxnSp>
      <p:pic>
        <p:nvPicPr>
          <p:cNvPr id="818" name="Google Shape;818;p30">
            <a:hlinkClick action="ppaction://hlinksldjump" r:id="rId6"/>
          </p:cNvPr>
          <p:cNvPicPr preferRelativeResize="0"/>
          <p:nvPr/>
        </p:nvPicPr>
        <p:blipFill rotWithShape="1">
          <a:blip r:embed="rId7">
            <a:alphaModFix/>
          </a:blip>
          <a:srcRect b="0" l="0" r="0" t="0"/>
          <a:stretch/>
        </p:blipFill>
        <p:spPr>
          <a:xfrm>
            <a:off x="177111" y="5319629"/>
            <a:ext cx="1048368" cy="1171461"/>
          </a:xfrm>
          <a:prstGeom prst="rect">
            <a:avLst/>
          </a:prstGeom>
          <a:noFill/>
          <a:ln>
            <a:noFill/>
          </a:ln>
        </p:spPr>
      </p:pic>
      <p:pic>
        <p:nvPicPr>
          <p:cNvPr id="819" name="Google Shape;819;p30">
            <a:hlinkClick/>
          </p:cNvPr>
          <p:cNvPicPr preferRelativeResize="0"/>
          <p:nvPr/>
        </p:nvPicPr>
        <p:blipFill rotWithShape="1">
          <a:blip r:embed="rId8">
            <a:alphaModFix/>
          </a:blip>
          <a:srcRect b="0" l="0" r="0" t="0"/>
          <a:stretch/>
        </p:blipFill>
        <p:spPr>
          <a:xfrm>
            <a:off x="3654983" y="5319629"/>
            <a:ext cx="1048368" cy="1171461"/>
          </a:xfrm>
          <a:prstGeom prst="rect">
            <a:avLst/>
          </a:prstGeom>
          <a:noFill/>
          <a:ln>
            <a:noFill/>
          </a:ln>
        </p:spPr>
      </p:pic>
      <p:sp>
        <p:nvSpPr>
          <p:cNvPr id="820" name="Google Shape;820;p30"/>
          <p:cNvSpPr txBox="1"/>
          <p:nvPr/>
        </p:nvSpPr>
        <p:spPr>
          <a:xfrm>
            <a:off x="177105" y="4899900"/>
            <a:ext cx="45264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PART OF THE AGILE MARKETING TRACK</a:t>
            </a:r>
            <a:endParaRPr b="0" i="0" sz="1400" u="none" cap="none" strike="noStrike">
              <a:solidFill>
                <a:srgbClr val="000000"/>
              </a:solidFill>
              <a:latin typeface="Arial"/>
              <a:ea typeface="Arial"/>
              <a:cs typeface="Arial"/>
              <a:sym typeface="Arial"/>
            </a:endParaRPr>
          </a:p>
        </p:txBody>
      </p:sp>
      <p:sp>
        <p:nvSpPr>
          <p:cNvPr id="821" name="Google Shape;821;p30"/>
          <p:cNvSpPr txBox="1"/>
          <p:nvPr/>
        </p:nvSpPr>
        <p:spPr>
          <a:xfrm>
            <a:off x="7442749" y="5130447"/>
            <a:ext cx="32481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DESIGNED FOR</a:t>
            </a:r>
            <a:endParaRPr b="0" i="0" sz="1400" u="none" cap="none" strike="noStrike">
              <a:solidFill>
                <a:srgbClr val="000000"/>
              </a:solidFill>
              <a:latin typeface="Arial"/>
              <a:ea typeface="Arial"/>
              <a:cs typeface="Arial"/>
              <a:sym typeface="Arial"/>
            </a:endParaRPr>
          </a:p>
        </p:txBody>
      </p:sp>
      <p:sp>
        <p:nvSpPr>
          <p:cNvPr id="822" name="Google Shape;822;p30"/>
          <p:cNvSpPr txBox="1"/>
          <p:nvPr/>
        </p:nvSpPr>
        <p:spPr>
          <a:xfrm>
            <a:off x="177100" y="6457800"/>
            <a:ext cx="3441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u="sng">
                <a:solidFill>
                  <a:schemeClr val="hlink"/>
                </a:solidFill>
                <a:latin typeface="Roboto"/>
                <a:ea typeface="Roboto"/>
                <a:cs typeface="Roboto"/>
                <a:sym typeface="Roboto"/>
                <a:hlinkClick action="ppaction://hlinksldjump" r:id="rId9"/>
              </a:rPr>
              <a:t>Go Back to Learning Programs</a:t>
            </a:r>
            <a:endParaRPr b="1">
              <a:latin typeface="Roboto"/>
              <a:ea typeface="Roboto"/>
              <a:cs typeface="Roboto"/>
              <a:sym typeface="Roboto"/>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826" name="Shape 826"/>
        <p:cNvGrpSpPr/>
        <p:nvPr/>
      </p:nvGrpSpPr>
      <p:grpSpPr>
        <a:xfrm>
          <a:off x="0" y="0"/>
          <a:ext cx="0" cy="0"/>
          <a:chOff x="0" y="0"/>
          <a:chExt cx="0" cy="0"/>
        </a:xfrm>
      </p:grpSpPr>
      <p:pic>
        <p:nvPicPr>
          <p:cNvPr id="827" name="Google Shape;827;g2f03cfea402_0_0"/>
          <p:cNvPicPr preferRelativeResize="0"/>
          <p:nvPr/>
        </p:nvPicPr>
        <p:blipFill rotWithShape="1">
          <a:blip r:embed="rId3">
            <a:alphaModFix/>
          </a:blip>
          <a:srcRect b="22738" l="0" r="19008" t="25921"/>
          <a:stretch/>
        </p:blipFill>
        <p:spPr>
          <a:xfrm>
            <a:off x="6046825" y="0"/>
            <a:ext cx="6159474" cy="6857999"/>
          </a:xfrm>
          <a:prstGeom prst="rect">
            <a:avLst/>
          </a:prstGeom>
          <a:noFill/>
          <a:ln>
            <a:noFill/>
          </a:ln>
        </p:spPr>
      </p:pic>
      <p:pic>
        <p:nvPicPr>
          <p:cNvPr id="828" name="Google Shape;828;g2f03cfea402_0_0"/>
          <p:cNvPicPr preferRelativeResize="0"/>
          <p:nvPr/>
        </p:nvPicPr>
        <p:blipFill rotWithShape="1">
          <a:blip r:embed="rId4">
            <a:alphaModFix/>
          </a:blip>
          <a:srcRect b="0" l="5253" r="5253" t="0"/>
          <a:stretch/>
        </p:blipFill>
        <p:spPr>
          <a:xfrm>
            <a:off x="538105" y="187612"/>
            <a:ext cx="2116188" cy="2364662"/>
          </a:xfrm>
          <a:prstGeom prst="rect">
            <a:avLst/>
          </a:prstGeom>
          <a:noFill/>
          <a:ln>
            <a:noFill/>
          </a:ln>
        </p:spPr>
      </p:pic>
      <p:sp>
        <p:nvSpPr>
          <p:cNvPr id="829" name="Google Shape;829;g2f03cfea402_0_0"/>
          <p:cNvSpPr txBox="1"/>
          <p:nvPr/>
        </p:nvSpPr>
        <p:spPr>
          <a:xfrm>
            <a:off x="2823632" y="1016001"/>
            <a:ext cx="8771400" cy="708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lang="en-US" sz="4000">
                <a:solidFill>
                  <a:schemeClr val="dk1"/>
                </a:solidFill>
                <a:latin typeface="Roboto"/>
                <a:ea typeface="Roboto"/>
                <a:cs typeface="Roboto"/>
                <a:sym typeface="Roboto"/>
              </a:rPr>
              <a:t>Foundations of AI</a:t>
            </a:r>
            <a:endParaRPr b="0" i="0" sz="4000" u="none" cap="none" strike="noStrike">
              <a:solidFill>
                <a:schemeClr val="dk1"/>
              </a:solidFill>
              <a:latin typeface="Roboto"/>
              <a:ea typeface="Roboto"/>
              <a:cs typeface="Roboto"/>
              <a:sym typeface="Roboto"/>
            </a:endParaRPr>
          </a:p>
        </p:txBody>
      </p:sp>
      <p:sp>
        <p:nvSpPr>
          <p:cNvPr id="830" name="Google Shape;830;g2f03cfea402_0_0"/>
          <p:cNvSpPr txBox="1"/>
          <p:nvPr/>
        </p:nvSpPr>
        <p:spPr>
          <a:xfrm>
            <a:off x="177096" y="2924202"/>
            <a:ext cx="28986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ABOUT THIS CERTIFICATION</a:t>
            </a:r>
            <a:endParaRPr b="0" i="0" sz="1400" u="none" cap="none" strike="noStrike">
              <a:solidFill>
                <a:srgbClr val="000000"/>
              </a:solidFill>
              <a:latin typeface="Arial"/>
              <a:ea typeface="Arial"/>
              <a:cs typeface="Arial"/>
              <a:sym typeface="Arial"/>
            </a:endParaRPr>
          </a:p>
        </p:txBody>
      </p:sp>
      <p:sp>
        <p:nvSpPr>
          <p:cNvPr id="831" name="Google Shape;831;g2f03cfea402_0_0"/>
          <p:cNvSpPr txBox="1"/>
          <p:nvPr/>
        </p:nvSpPr>
        <p:spPr>
          <a:xfrm>
            <a:off x="7442749" y="2924202"/>
            <a:ext cx="33762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FEATURED LEARNING OUTCOMES</a:t>
            </a:r>
            <a:endParaRPr b="0" i="0" sz="1400" u="none" cap="none" strike="noStrike">
              <a:solidFill>
                <a:srgbClr val="000000"/>
              </a:solidFill>
              <a:latin typeface="Arial"/>
              <a:ea typeface="Arial"/>
              <a:cs typeface="Arial"/>
              <a:sym typeface="Arial"/>
            </a:endParaRPr>
          </a:p>
        </p:txBody>
      </p:sp>
      <p:sp>
        <p:nvSpPr>
          <p:cNvPr id="832" name="Google Shape;832;g2f03cfea402_0_0"/>
          <p:cNvSpPr txBox="1"/>
          <p:nvPr/>
        </p:nvSpPr>
        <p:spPr>
          <a:xfrm>
            <a:off x="7483225" y="5567950"/>
            <a:ext cx="45264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
        <p:nvSpPr>
          <p:cNvPr id="833" name="Google Shape;833;g2f03cfea402_0_0"/>
          <p:cNvSpPr txBox="1"/>
          <p:nvPr/>
        </p:nvSpPr>
        <p:spPr>
          <a:xfrm>
            <a:off x="7495560" y="3287714"/>
            <a:ext cx="4710600" cy="13854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1400"/>
              <a:buFont typeface="Arial"/>
              <a:buChar char="•"/>
            </a:pPr>
            <a:r>
              <a:rPr lang="en-US">
                <a:solidFill>
                  <a:schemeClr val="dk1"/>
                </a:solidFill>
                <a:latin typeface="Roboto"/>
                <a:ea typeface="Roboto"/>
                <a:cs typeface="Roboto"/>
                <a:sym typeface="Roboto"/>
              </a:rPr>
              <a:t>The history and evolution of AI and machine learning</a:t>
            </a:r>
            <a:endParaRPr>
              <a:solidFill>
                <a:schemeClr val="dk1"/>
              </a:solidFill>
              <a:latin typeface="Roboto"/>
              <a:ea typeface="Roboto"/>
              <a:cs typeface="Roboto"/>
              <a:sym typeface="Roboto"/>
            </a:endParaRPr>
          </a:p>
          <a:p>
            <a:pPr indent="-285750" lvl="0" marL="285750" marR="0" rtl="0" algn="l">
              <a:lnSpc>
                <a:spcPct val="100000"/>
              </a:lnSpc>
              <a:spcBef>
                <a:spcPts val="0"/>
              </a:spcBef>
              <a:spcAft>
                <a:spcPts val="0"/>
              </a:spcAft>
              <a:buClr>
                <a:schemeClr val="dk1"/>
              </a:buClr>
              <a:buSzPts val="1400"/>
              <a:buFont typeface="Arial"/>
              <a:buChar char="•"/>
            </a:pPr>
            <a:r>
              <a:rPr lang="en-US">
                <a:solidFill>
                  <a:schemeClr val="dk1"/>
                </a:solidFill>
                <a:latin typeface="Roboto"/>
                <a:ea typeface="Roboto"/>
                <a:cs typeface="Roboto"/>
                <a:sym typeface="Roboto"/>
              </a:rPr>
              <a:t>Prompt engineering</a:t>
            </a:r>
            <a:endParaRPr>
              <a:solidFill>
                <a:schemeClr val="dk1"/>
              </a:solidFill>
              <a:latin typeface="Roboto"/>
              <a:ea typeface="Roboto"/>
              <a:cs typeface="Roboto"/>
              <a:sym typeface="Roboto"/>
            </a:endParaRPr>
          </a:p>
          <a:p>
            <a:pPr indent="-285750" lvl="0" marL="285750" marR="0" rtl="0" algn="l">
              <a:lnSpc>
                <a:spcPct val="100000"/>
              </a:lnSpc>
              <a:spcBef>
                <a:spcPts val="0"/>
              </a:spcBef>
              <a:spcAft>
                <a:spcPts val="0"/>
              </a:spcAft>
              <a:buClr>
                <a:schemeClr val="dk1"/>
              </a:buClr>
              <a:buSzPts val="1400"/>
              <a:buFont typeface="Arial"/>
              <a:buChar char="•"/>
            </a:pPr>
            <a:r>
              <a:rPr lang="en-US">
                <a:solidFill>
                  <a:schemeClr val="dk1"/>
                </a:solidFill>
                <a:latin typeface="Roboto"/>
                <a:ea typeface="Roboto"/>
                <a:cs typeface="Roboto"/>
                <a:sym typeface="Roboto"/>
              </a:rPr>
              <a:t>Ethical challenges in the use of AI</a:t>
            </a:r>
            <a:endParaRPr>
              <a:solidFill>
                <a:schemeClr val="dk1"/>
              </a:solidFill>
              <a:latin typeface="Roboto"/>
              <a:ea typeface="Roboto"/>
              <a:cs typeface="Roboto"/>
              <a:sym typeface="Roboto"/>
            </a:endParaRPr>
          </a:p>
          <a:p>
            <a:pPr indent="-285750" lvl="0" marL="285750" marR="0" rtl="0" algn="l">
              <a:lnSpc>
                <a:spcPct val="100000"/>
              </a:lnSpc>
              <a:spcBef>
                <a:spcPts val="0"/>
              </a:spcBef>
              <a:spcAft>
                <a:spcPts val="0"/>
              </a:spcAft>
              <a:buClr>
                <a:schemeClr val="dk1"/>
              </a:buClr>
              <a:buSzPts val="1400"/>
              <a:buFont typeface="Arial"/>
              <a:buChar char="•"/>
            </a:pPr>
            <a:r>
              <a:rPr lang="en-US">
                <a:solidFill>
                  <a:schemeClr val="dk1"/>
                </a:solidFill>
                <a:latin typeface="Roboto"/>
                <a:ea typeface="Roboto"/>
                <a:cs typeface="Roboto"/>
                <a:sym typeface="Roboto"/>
              </a:rPr>
              <a:t>Agile behaviors and AI</a:t>
            </a:r>
            <a:endParaRPr>
              <a:solidFill>
                <a:schemeClr val="dk1"/>
              </a:solidFill>
              <a:latin typeface="Roboto"/>
              <a:ea typeface="Roboto"/>
              <a:cs typeface="Roboto"/>
              <a:sym typeface="Roboto"/>
            </a:endParaRPr>
          </a:p>
          <a:p>
            <a:pPr indent="-196850" lvl="0" marL="28575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
        <p:nvSpPr>
          <p:cNvPr id="834" name="Google Shape;834;g2f03cfea402_0_0"/>
          <p:cNvSpPr txBox="1"/>
          <p:nvPr/>
        </p:nvSpPr>
        <p:spPr>
          <a:xfrm>
            <a:off x="177096" y="3308272"/>
            <a:ext cx="5919000" cy="1385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lang="en-US">
                <a:solidFill>
                  <a:schemeClr val="dk1"/>
                </a:solidFill>
                <a:latin typeface="Roboto"/>
                <a:ea typeface="Roboto"/>
                <a:cs typeface="Roboto"/>
                <a:sym typeface="Roboto"/>
              </a:rPr>
              <a:t>Learn how AI and machine learning can support your skills and creativity so that you can deliver work more efficiently. Understand the history and evolving state of AI, develop better prompt engineering techniques, and realize the strength of AI paired with your business strategies.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
        <p:nvSpPr>
          <p:cNvPr id="835" name="Google Shape;835;g2f03cfea402_0_0"/>
          <p:cNvSpPr txBox="1"/>
          <p:nvPr/>
        </p:nvSpPr>
        <p:spPr>
          <a:xfrm>
            <a:off x="177100" y="6457800"/>
            <a:ext cx="3441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u="sng">
                <a:solidFill>
                  <a:schemeClr val="hlink"/>
                </a:solidFill>
                <a:latin typeface="Roboto"/>
                <a:ea typeface="Roboto"/>
                <a:cs typeface="Roboto"/>
                <a:sym typeface="Roboto"/>
                <a:hlinkClick action="ppaction://hlinksldjump" r:id="rId5"/>
              </a:rPr>
              <a:t>Go Back to Learning Programs</a:t>
            </a:r>
            <a:endParaRPr b="1">
              <a:latin typeface="Roboto"/>
              <a:ea typeface="Roboto"/>
              <a:cs typeface="Roboto"/>
              <a:sym typeface="Roboto"/>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9" name="Shape 839"/>
        <p:cNvGrpSpPr/>
        <p:nvPr/>
      </p:nvGrpSpPr>
      <p:grpSpPr>
        <a:xfrm>
          <a:off x="0" y="0"/>
          <a:ext cx="0" cy="0"/>
          <a:chOff x="0" y="0"/>
          <a:chExt cx="0" cy="0"/>
        </a:xfrm>
      </p:grpSpPr>
      <p:pic>
        <p:nvPicPr>
          <p:cNvPr id="840" name="Google Shape;840;g106e6aa31ee_1_549" title="Continue Your Learning Journey (Student).mp4">
            <a:hlinkClick r:id="rId3"/>
          </p:cNvPr>
          <p:cNvPicPr preferRelativeResize="0"/>
          <p:nvPr/>
        </p:nvPicPr>
        <p:blipFill rotWithShape="1">
          <a:blip r:embed="rId4">
            <a:alphaModFix/>
          </a:blip>
          <a:srcRect b="0" l="0" r="0" t="0"/>
          <a:stretch/>
        </p:blipFill>
        <p:spPr>
          <a:xfrm>
            <a:off x="152400" y="152400"/>
            <a:ext cx="11650133" cy="6553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g116dedbe5e9_1_0"/>
          <p:cNvSpPr/>
          <p:nvPr/>
        </p:nvSpPr>
        <p:spPr>
          <a:xfrm rot="-8100000">
            <a:off x="2242388" y="993088"/>
            <a:ext cx="4871824" cy="4871824"/>
          </a:xfrm>
          <a:prstGeom prst="rtTriangle">
            <a:avLst/>
          </a:pr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g116dedbe5e9_1_0"/>
          <p:cNvSpPr/>
          <p:nvPr/>
        </p:nvSpPr>
        <p:spPr>
          <a:xfrm>
            <a:off x="-58800" y="-13075"/>
            <a:ext cx="4773900" cy="6889800"/>
          </a:xfrm>
          <a:prstGeom prst="rect">
            <a:avLst/>
          </a:pr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g116dedbe5e9_1_0"/>
          <p:cNvSpPr txBox="1"/>
          <p:nvPr/>
        </p:nvSpPr>
        <p:spPr>
          <a:xfrm>
            <a:off x="502862" y="3350679"/>
            <a:ext cx="22176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chemeClr val="dk1"/>
              </a:solidFill>
              <a:latin typeface="Roboto"/>
              <a:ea typeface="Roboto"/>
              <a:cs typeface="Roboto"/>
              <a:sym typeface="Roboto"/>
            </a:endParaRPr>
          </a:p>
        </p:txBody>
      </p:sp>
      <p:sp>
        <p:nvSpPr>
          <p:cNvPr id="107" name="Google Shape;107;g116dedbe5e9_1_0"/>
          <p:cNvSpPr txBox="1"/>
          <p:nvPr/>
        </p:nvSpPr>
        <p:spPr>
          <a:xfrm>
            <a:off x="502862" y="3350679"/>
            <a:ext cx="22176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chemeClr val="dk1"/>
              </a:solidFill>
              <a:latin typeface="Roboto"/>
              <a:ea typeface="Roboto"/>
              <a:cs typeface="Roboto"/>
              <a:sym typeface="Roboto"/>
            </a:endParaRPr>
          </a:p>
        </p:txBody>
      </p:sp>
      <p:sp>
        <p:nvSpPr>
          <p:cNvPr id="108" name="Google Shape;108;g116dedbe5e9_1_0"/>
          <p:cNvSpPr txBox="1"/>
          <p:nvPr/>
        </p:nvSpPr>
        <p:spPr>
          <a:xfrm>
            <a:off x="66700" y="43275"/>
            <a:ext cx="76662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Roboto"/>
                <a:ea typeface="Roboto"/>
                <a:cs typeface="Roboto"/>
                <a:sym typeface="Roboto"/>
              </a:rPr>
              <a:t>TRACKS IN LEADING CHANGE</a:t>
            </a:r>
            <a:endParaRPr b="1" i="0" sz="2200" u="none" cap="none" strike="noStrike">
              <a:solidFill>
                <a:schemeClr val="dk1"/>
              </a:solidFill>
              <a:latin typeface="Roboto"/>
              <a:ea typeface="Roboto"/>
              <a:cs typeface="Roboto"/>
              <a:sym typeface="Roboto"/>
            </a:endParaRPr>
          </a:p>
        </p:txBody>
      </p:sp>
      <p:sp>
        <p:nvSpPr>
          <p:cNvPr id="109" name="Google Shape;109;g116dedbe5e9_1_0"/>
          <p:cNvSpPr txBox="1"/>
          <p:nvPr/>
        </p:nvSpPr>
        <p:spPr>
          <a:xfrm>
            <a:off x="72030" y="2056422"/>
            <a:ext cx="3251700" cy="384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900"/>
              <a:buFont typeface="Arial"/>
              <a:buNone/>
            </a:pPr>
            <a:r>
              <a:rPr b="1" i="0" lang="en-US" sz="1900" u="none" cap="none" strike="noStrike">
                <a:solidFill>
                  <a:schemeClr val="dk1"/>
                </a:solidFill>
                <a:latin typeface="Roboto"/>
                <a:ea typeface="Roboto"/>
                <a:cs typeface="Roboto"/>
                <a:sym typeface="Roboto"/>
              </a:rPr>
              <a:t>Enterprise Coaching</a:t>
            </a:r>
            <a:endParaRPr b="1" i="0" sz="1900" u="none" cap="none" strike="noStrike">
              <a:solidFill>
                <a:schemeClr val="dk1"/>
              </a:solidFill>
              <a:latin typeface="Roboto"/>
              <a:ea typeface="Roboto"/>
              <a:cs typeface="Roboto"/>
              <a:sym typeface="Roboto"/>
            </a:endParaRPr>
          </a:p>
        </p:txBody>
      </p:sp>
      <p:sp>
        <p:nvSpPr>
          <p:cNvPr id="110" name="Google Shape;110;g116dedbe5e9_1_0"/>
          <p:cNvSpPr txBox="1"/>
          <p:nvPr/>
        </p:nvSpPr>
        <p:spPr>
          <a:xfrm>
            <a:off x="63428" y="3647081"/>
            <a:ext cx="3251700" cy="384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900"/>
              <a:buFont typeface="Arial"/>
              <a:buNone/>
            </a:pPr>
            <a:r>
              <a:rPr b="1" i="0" lang="en-US" sz="1900" u="none" cap="none" strike="noStrike">
                <a:solidFill>
                  <a:schemeClr val="dk1"/>
                </a:solidFill>
                <a:latin typeface="Roboto"/>
                <a:ea typeface="Roboto"/>
                <a:cs typeface="Roboto"/>
                <a:sym typeface="Roboto"/>
              </a:rPr>
              <a:t>Agility in Leadership</a:t>
            </a:r>
            <a:endParaRPr b="1" i="0" sz="1900" u="none" cap="none" strike="noStrike">
              <a:solidFill>
                <a:schemeClr val="dk1"/>
              </a:solidFill>
              <a:latin typeface="Roboto"/>
              <a:ea typeface="Roboto"/>
              <a:cs typeface="Roboto"/>
              <a:sym typeface="Roboto"/>
            </a:endParaRPr>
          </a:p>
        </p:txBody>
      </p:sp>
      <p:pic>
        <p:nvPicPr>
          <p:cNvPr id="111" name="Google Shape;111;g116dedbe5e9_1_0">
            <a:hlinkClick action="ppaction://hlinksldjump" r:id="rId3"/>
          </p:cNvPr>
          <p:cNvPicPr preferRelativeResize="0"/>
          <p:nvPr/>
        </p:nvPicPr>
        <p:blipFill rotWithShape="1">
          <a:blip r:embed="rId4">
            <a:alphaModFix/>
          </a:blip>
          <a:srcRect b="0" l="0" r="0" t="0"/>
          <a:stretch/>
        </p:blipFill>
        <p:spPr>
          <a:xfrm>
            <a:off x="1310174" y="2399013"/>
            <a:ext cx="710060" cy="793430"/>
          </a:xfrm>
          <a:prstGeom prst="rect">
            <a:avLst/>
          </a:prstGeom>
          <a:noFill/>
          <a:ln>
            <a:noFill/>
          </a:ln>
        </p:spPr>
      </p:pic>
      <p:cxnSp>
        <p:nvCxnSpPr>
          <p:cNvPr id="112" name="Google Shape;112;g116dedbe5e9_1_0"/>
          <p:cNvCxnSpPr/>
          <p:nvPr/>
        </p:nvCxnSpPr>
        <p:spPr>
          <a:xfrm>
            <a:off x="894253" y="2795728"/>
            <a:ext cx="335670" cy="0"/>
          </a:xfrm>
          <a:prstGeom prst="straightConnector1">
            <a:avLst/>
          </a:prstGeom>
          <a:noFill/>
          <a:ln cap="flat" cmpd="sng" w="19050">
            <a:solidFill>
              <a:srgbClr val="757070"/>
            </a:solidFill>
            <a:prstDash val="solid"/>
            <a:miter lim="800000"/>
            <a:headEnd len="sm" w="sm" type="none"/>
            <a:tailEnd len="sm" w="sm" type="none"/>
          </a:ln>
        </p:spPr>
      </p:cxnSp>
      <p:cxnSp>
        <p:nvCxnSpPr>
          <p:cNvPr id="113" name="Google Shape;113;g116dedbe5e9_1_0"/>
          <p:cNvCxnSpPr/>
          <p:nvPr/>
        </p:nvCxnSpPr>
        <p:spPr>
          <a:xfrm>
            <a:off x="2086262" y="2795728"/>
            <a:ext cx="335670" cy="0"/>
          </a:xfrm>
          <a:prstGeom prst="straightConnector1">
            <a:avLst/>
          </a:prstGeom>
          <a:noFill/>
          <a:ln cap="flat" cmpd="sng" w="19050">
            <a:solidFill>
              <a:srgbClr val="757070"/>
            </a:solidFill>
            <a:prstDash val="solid"/>
            <a:miter lim="800000"/>
            <a:headEnd len="sm" w="sm" type="none"/>
            <a:tailEnd len="sm" w="sm" type="none"/>
          </a:ln>
        </p:spPr>
      </p:cxnSp>
      <p:pic>
        <p:nvPicPr>
          <p:cNvPr id="114" name="Google Shape;114;g116dedbe5e9_1_0">
            <a:hlinkClick action="ppaction://hlinksldjump" r:id="rId5"/>
          </p:cNvPr>
          <p:cNvPicPr preferRelativeResize="0"/>
          <p:nvPr/>
        </p:nvPicPr>
        <p:blipFill rotWithShape="1">
          <a:blip r:embed="rId6">
            <a:alphaModFix/>
          </a:blip>
          <a:srcRect b="0" l="0" r="0" t="0"/>
          <a:stretch/>
        </p:blipFill>
        <p:spPr>
          <a:xfrm>
            <a:off x="3665782" y="2400625"/>
            <a:ext cx="750091" cy="791472"/>
          </a:xfrm>
          <a:prstGeom prst="rect">
            <a:avLst/>
          </a:prstGeom>
          <a:noFill/>
          <a:ln>
            <a:noFill/>
          </a:ln>
        </p:spPr>
      </p:pic>
      <p:cxnSp>
        <p:nvCxnSpPr>
          <p:cNvPr id="115" name="Google Shape;115;g116dedbe5e9_1_0"/>
          <p:cNvCxnSpPr/>
          <p:nvPr/>
        </p:nvCxnSpPr>
        <p:spPr>
          <a:xfrm>
            <a:off x="3264069" y="2795719"/>
            <a:ext cx="335670" cy="0"/>
          </a:xfrm>
          <a:prstGeom prst="straightConnector1">
            <a:avLst/>
          </a:prstGeom>
          <a:noFill/>
          <a:ln cap="flat" cmpd="sng" w="19050">
            <a:solidFill>
              <a:srgbClr val="757070"/>
            </a:solidFill>
            <a:prstDash val="solid"/>
            <a:miter lim="800000"/>
            <a:headEnd len="sm" w="sm" type="none"/>
            <a:tailEnd len="sm" w="sm" type="none"/>
          </a:ln>
        </p:spPr>
      </p:cxnSp>
      <p:pic>
        <p:nvPicPr>
          <p:cNvPr id="116" name="Google Shape;116;g116dedbe5e9_1_0">
            <a:hlinkClick action="ppaction://hlinksldjump" r:id="rId7"/>
          </p:cNvPr>
          <p:cNvPicPr preferRelativeResize="0"/>
          <p:nvPr/>
        </p:nvPicPr>
        <p:blipFill rotWithShape="1">
          <a:blip r:embed="rId8">
            <a:alphaModFix/>
          </a:blip>
          <a:srcRect b="0" l="0" r="0" t="0"/>
          <a:stretch/>
        </p:blipFill>
        <p:spPr>
          <a:xfrm>
            <a:off x="2487982" y="2399640"/>
            <a:ext cx="710060" cy="793430"/>
          </a:xfrm>
          <a:prstGeom prst="rect">
            <a:avLst/>
          </a:prstGeom>
          <a:noFill/>
          <a:ln>
            <a:noFill/>
          </a:ln>
        </p:spPr>
      </p:pic>
      <p:pic>
        <p:nvPicPr>
          <p:cNvPr id="117" name="Google Shape;117;g116dedbe5e9_1_0">
            <a:hlinkClick action="ppaction://hlinksldjump" r:id="rId9"/>
          </p:cNvPr>
          <p:cNvPicPr preferRelativeResize="0"/>
          <p:nvPr/>
        </p:nvPicPr>
        <p:blipFill rotWithShape="1">
          <a:blip r:embed="rId10">
            <a:alphaModFix/>
          </a:blip>
          <a:srcRect b="0" l="0" r="0" t="0"/>
          <a:stretch/>
        </p:blipFill>
        <p:spPr>
          <a:xfrm>
            <a:off x="132419" y="2399013"/>
            <a:ext cx="710060" cy="793430"/>
          </a:xfrm>
          <a:prstGeom prst="rect">
            <a:avLst/>
          </a:prstGeom>
          <a:noFill/>
          <a:ln>
            <a:noFill/>
          </a:ln>
        </p:spPr>
      </p:pic>
      <p:pic>
        <p:nvPicPr>
          <p:cNvPr id="118" name="Google Shape;118;g116dedbe5e9_1_0">
            <a:hlinkClick action="ppaction://hlinksldjump" r:id="rId11"/>
          </p:cNvPr>
          <p:cNvPicPr preferRelativeResize="0"/>
          <p:nvPr/>
        </p:nvPicPr>
        <p:blipFill rotWithShape="1">
          <a:blip r:embed="rId10">
            <a:alphaModFix/>
          </a:blip>
          <a:srcRect b="0" l="0" r="0" t="0"/>
          <a:stretch/>
        </p:blipFill>
        <p:spPr>
          <a:xfrm>
            <a:off x="132518" y="4071778"/>
            <a:ext cx="719198" cy="803642"/>
          </a:xfrm>
          <a:prstGeom prst="rect">
            <a:avLst/>
          </a:prstGeom>
          <a:noFill/>
          <a:ln>
            <a:noFill/>
          </a:ln>
        </p:spPr>
      </p:pic>
      <p:pic>
        <p:nvPicPr>
          <p:cNvPr id="119" name="Google Shape;119;g116dedbe5e9_1_0">
            <a:hlinkClick action="ppaction://hlinksldjump" r:id="rId12"/>
          </p:cNvPr>
          <p:cNvPicPr preferRelativeResize="0"/>
          <p:nvPr/>
        </p:nvPicPr>
        <p:blipFill rotWithShape="1">
          <a:blip r:embed="rId13">
            <a:alphaModFix/>
          </a:blip>
          <a:srcRect b="0" l="0" r="0" t="0"/>
          <a:stretch/>
        </p:blipFill>
        <p:spPr>
          <a:xfrm>
            <a:off x="1325432" y="4071778"/>
            <a:ext cx="719198" cy="803642"/>
          </a:xfrm>
          <a:prstGeom prst="rect">
            <a:avLst/>
          </a:prstGeom>
          <a:noFill/>
          <a:ln>
            <a:noFill/>
          </a:ln>
        </p:spPr>
      </p:pic>
      <p:cxnSp>
        <p:nvCxnSpPr>
          <p:cNvPr id="120" name="Google Shape;120;g116dedbe5e9_1_0"/>
          <p:cNvCxnSpPr/>
          <p:nvPr/>
        </p:nvCxnSpPr>
        <p:spPr>
          <a:xfrm>
            <a:off x="904157" y="4473597"/>
            <a:ext cx="339900" cy="0"/>
          </a:xfrm>
          <a:prstGeom prst="straightConnector1">
            <a:avLst/>
          </a:prstGeom>
          <a:noFill/>
          <a:ln cap="flat" cmpd="sng" w="19050">
            <a:solidFill>
              <a:srgbClr val="757070"/>
            </a:solidFill>
            <a:prstDash val="solid"/>
            <a:miter lim="800000"/>
            <a:headEnd len="sm" w="sm" type="none"/>
            <a:tailEnd len="sm" w="sm" type="none"/>
          </a:ln>
        </p:spPr>
      </p:cxnSp>
      <p:cxnSp>
        <p:nvCxnSpPr>
          <p:cNvPr id="121" name="Google Shape;121;g116dedbe5e9_1_0"/>
          <p:cNvCxnSpPr/>
          <p:nvPr/>
        </p:nvCxnSpPr>
        <p:spPr>
          <a:xfrm>
            <a:off x="2111509" y="4473597"/>
            <a:ext cx="339900" cy="0"/>
          </a:xfrm>
          <a:prstGeom prst="straightConnector1">
            <a:avLst/>
          </a:prstGeom>
          <a:noFill/>
          <a:ln cap="flat" cmpd="sng" w="19050">
            <a:solidFill>
              <a:srgbClr val="757070"/>
            </a:solidFill>
            <a:prstDash val="solid"/>
            <a:miter lim="800000"/>
            <a:headEnd len="sm" w="sm" type="none"/>
            <a:tailEnd len="sm" w="sm" type="none"/>
          </a:ln>
        </p:spPr>
      </p:cxnSp>
      <p:cxnSp>
        <p:nvCxnSpPr>
          <p:cNvPr id="122" name="Google Shape;122;g116dedbe5e9_1_0"/>
          <p:cNvCxnSpPr/>
          <p:nvPr/>
        </p:nvCxnSpPr>
        <p:spPr>
          <a:xfrm>
            <a:off x="3304476" y="4473588"/>
            <a:ext cx="339900" cy="0"/>
          </a:xfrm>
          <a:prstGeom prst="straightConnector1">
            <a:avLst/>
          </a:prstGeom>
          <a:noFill/>
          <a:ln cap="flat" cmpd="sng" w="19050">
            <a:solidFill>
              <a:srgbClr val="757070"/>
            </a:solidFill>
            <a:prstDash val="solid"/>
            <a:miter lim="800000"/>
            <a:headEnd len="sm" w="sm" type="none"/>
            <a:tailEnd len="sm" w="sm" type="none"/>
          </a:ln>
        </p:spPr>
      </p:cxnSp>
      <p:pic>
        <p:nvPicPr>
          <p:cNvPr id="123" name="Google Shape;123;g116dedbe5e9_1_0">
            <a:hlinkClick action="ppaction://hlinksldjump" r:id="rId14"/>
          </p:cNvPr>
          <p:cNvPicPr preferRelativeResize="0"/>
          <p:nvPr/>
        </p:nvPicPr>
        <p:blipFill rotWithShape="1">
          <a:blip r:embed="rId15">
            <a:alphaModFix/>
          </a:blip>
          <a:srcRect b="0" l="0" r="0" t="0"/>
          <a:stretch/>
        </p:blipFill>
        <p:spPr>
          <a:xfrm>
            <a:off x="2503789" y="4071778"/>
            <a:ext cx="719198" cy="803642"/>
          </a:xfrm>
          <a:prstGeom prst="rect">
            <a:avLst/>
          </a:prstGeom>
          <a:noFill/>
          <a:ln>
            <a:noFill/>
          </a:ln>
        </p:spPr>
      </p:pic>
      <p:pic>
        <p:nvPicPr>
          <p:cNvPr id="124" name="Google Shape;124;g116dedbe5e9_1_0">
            <a:hlinkClick action="ppaction://hlinksldjump" r:id="rId16"/>
          </p:cNvPr>
          <p:cNvPicPr preferRelativeResize="0"/>
          <p:nvPr/>
        </p:nvPicPr>
        <p:blipFill rotWithShape="1">
          <a:blip r:embed="rId17">
            <a:alphaModFix/>
          </a:blip>
          <a:srcRect b="0" l="2785" r="2784" t="0"/>
          <a:stretch/>
        </p:blipFill>
        <p:spPr>
          <a:xfrm>
            <a:off x="3696703" y="4071778"/>
            <a:ext cx="719201" cy="803642"/>
          </a:xfrm>
          <a:prstGeom prst="rect">
            <a:avLst/>
          </a:prstGeom>
          <a:noFill/>
          <a:ln>
            <a:noFill/>
          </a:ln>
        </p:spPr>
      </p:pic>
      <p:sp>
        <p:nvSpPr>
          <p:cNvPr id="125" name="Google Shape;125;g116dedbe5e9_1_0"/>
          <p:cNvSpPr txBox="1"/>
          <p:nvPr/>
        </p:nvSpPr>
        <p:spPr>
          <a:xfrm>
            <a:off x="141021" y="441544"/>
            <a:ext cx="3251700" cy="384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900"/>
              <a:buFont typeface="Arial"/>
              <a:buNone/>
            </a:pPr>
            <a:r>
              <a:rPr b="1" i="0" lang="en-US" sz="1900" u="none" cap="none" strike="noStrike">
                <a:solidFill>
                  <a:schemeClr val="dk1"/>
                </a:solidFill>
                <a:latin typeface="Roboto"/>
                <a:ea typeface="Roboto"/>
                <a:cs typeface="Roboto"/>
                <a:sym typeface="Roboto"/>
              </a:rPr>
              <a:t>Agile Team Coaching</a:t>
            </a:r>
            <a:endParaRPr b="1" i="0" sz="1900" u="none" cap="none" strike="noStrike">
              <a:solidFill>
                <a:schemeClr val="dk1"/>
              </a:solidFill>
              <a:latin typeface="Roboto"/>
              <a:ea typeface="Roboto"/>
              <a:cs typeface="Roboto"/>
              <a:sym typeface="Roboto"/>
            </a:endParaRPr>
          </a:p>
        </p:txBody>
      </p:sp>
      <p:pic>
        <p:nvPicPr>
          <p:cNvPr id="126" name="Google Shape;126;g116dedbe5e9_1_0">
            <a:hlinkClick action="ppaction://hlinksldjump" r:id="rId18"/>
          </p:cNvPr>
          <p:cNvPicPr preferRelativeResize="0"/>
          <p:nvPr/>
        </p:nvPicPr>
        <p:blipFill rotWithShape="1">
          <a:blip r:embed="rId19">
            <a:alphaModFix/>
          </a:blip>
          <a:srcRect b="0" l="0" r="0" t="0"/>
          <a:stretch/>
        </p:blipFill>
        <p:spPr>
          <a:xfrm>
            <a:off x="1297823" y="879817"/>
            <a:ext cx="719180" cy="803622"/>
          </a:xfrm>
          <a:prstGeom prst="rect">
            <a:avLst/>
          </a:prstGeom>
          <a:noFill/>
          <a:ln>
            <a:noFill/>
          </a:ln>
        </p:spPr>
      </p:pic>
      <p:cxnSp>
        <p:nvCxnSpPr>
          <p:cNvPr id="127" name="Google Shape;127;g116dedbe5e9_1_0"/>
          <p:cNvCxnSpPr/>
          <p:nvPr/>
        </p:nvCxnSpPr>
        <p:spPr>
          <a:xfrm>
            <a:off x="876559" y="1281628"/>
            <a:ext cx="339982" cy="0"/>
          </a:xfrm>
          <a:prstGeom prst="straightConnector1">
            <a:avLst/>
          </a:prstGeom>
          <a:noFill/>
          <a:ln cap="flat" cmpd="sng" w="19050">
            <a:solidFill>
              <a:srgbClr val="757070"/>
            </a:solidFill>
            <a:prstDash val="solid"/>
            <a:miter lim="800000"/>
            <a:headEnd len="sm" w="sm" type="none"/>
            <a:tailEnd len="sm" w="sm" type="none"/>
          </a:ln>
        </p:spPr>
      </p:cxnSp>
      <p:cxnSp>
        <p:nvCxnSpPr>
          <p:cNvPr id="128" name="Google Shape;128;g116dedbe5e9_1_0"/>
          <p:cNvCxnSpPr/>
          <p:nvPr/>
        </p:nvCxnSpPr>
        <p:spPr>
          <a:xfrm>
            <a:off x="2083879" y="1281628"/>
            <a:ext cx="339982" cy="0"/>
          </a:xfrm>
          <a:prstGeom prst="straightConnector1">
            <a:avLst/>
          </a:prstGeom>
          <a:noFill/>
          <a:ln cap="flat" cmpd="sng" w="19050">
            <a:solidFill>
              <a:srgbClr val="757070"/>
            </a:solidFill>
            <a:prstDash val="solid"/>
            <a:miter lim="800000"/>
            <a:headEnd len="sm" w="sm" type="none"/>
            <a:tailEnd len="sm" w="sm" type="none"/>
          </a:ln>
        </p:spPr>
      </p:cxnSp>
      <p:pic>
        <p:nvPicPr>
          <p:cNvPr id="129" name="Google Shape;129;g116dedbe5e9_1_0">
            <a:hlinkClick action="ppaction://hlinksldjump" r:id="rId20"/>
          </p:cNvPr>
          <p:cNvPicPr preferRelativeResize="0"/>
          <p:nvPr/>
        </p:nvPicPr>
        <p:blipFill rotWithShape="1">
          <a:blip r:embed="rId21">
            <a:alphaModFix/>
          </a:blip>
          <a:srcRect b="0" l="0" r="0" t="0"/>
          <a:stretch/>
        </p:blipFill>
        <p:spPr>
          <a:xfrm>
            <a:off x="3678992" y="870269"/>
            <a:ext cx="759726" cy="801639"/>
          </a:xfrm>
          <a:prstGeom prst="rect">
            <a:avLst/>
          </a:prstGeom>
          <a:noFill/>
          <a:ln>
            <a:noFill/>
          </a:ln>
        </p:spPr>
      </p:pic>
      <p:cxnSp>
        <p:nvCxnSpPr>
          <p:cNvPr id="130" name="Google Shape;130;g116dedbe5e9_1_0"/>
          <p:cNvCxnSpPr/>
          <p:nvPr/>
        </p:nvCxnSpPr>
        <p:spPr>
          <a:xfrm>
            <a:off x="3276816" y="1281619"/>
            <a:ext cx="339982" cy="0"/>
          </a:xfrm>
          <a:prstGeom prst="straightConnector1">
            <a:avLst/>
          </a:prstGeom>
          <a:noFill/>
          <a:ln cap="flat" cmpd="sng" w="19050">
            <a:solidFill>
              <a:srgbClr val="757070"/>
            </a:solidFill>
            <a:prstDash val="solid"/>
            <a:miter lim="800000"/>
            <a:headEnd len="sm" w="sm" type="none"/>
            <a:tailEnd len="sm" w="sm" type="none"/>
          </a:ln>
        </p:spPr>
      </p:cxnSp>
      <p:pic>
        <p:nvPicPr>
          <p:cNvPr id="131" name="Google Shape;131;g116dedbe5e9_1_0">
            <a:hlinkClick action="ppaction://hlinksldjump" r:id="rId22"/>
          </p:cNvPr>
          <p:cNvPicPr preferRelativeResize="0"/>
          <p:nvPr/>
        </p:nvPicPr>
        <p:blipFill rotWithShape="1">
          <a:blip r:embed="rId23">
            <a:alphaModFix/>
          </a:blip>
          <a:srcRect b="0" l="0" r="0" t="0"/>
          <a:stretch/>
        </p:blipFill>
        <p:spPr>
          <a:xfrm>
            <a:off x="145070" y="860397"/>
            <a:ext cx="719180" cy="803621"/>
          </a:xfrm>
          <a:prstGeom prst="rect">
            <a:avLst/>
          </a:prstGeom>
          <a:noFill/>
          <a:ln>
            <a:noFill/>
          </a:ln>
        </p:spPr>
      </p:pic>
      <p:pic>
        <p:nvPicPr>
          <p:cNvPr id="132" name="Google Shape;132;g116dedbe5e9_1_0">
            <a:hlinkClick action="ppaction://hlinksldjump" r:id="rId24"/>
          </p:cNvPr>
          <p:cNvPicPr preferRelativeResize="0"/>
          <p:nvPr/>
        </p:nvPicPr>
        <p:blipFill rotWithShape="1">
          <a:blip r:embed="rId25">
            <a:alphaModFix/>
          </a:blip>
          <a:srcRect b="0" l="0" r="0" t="0"/>
          <a:stretch/>
        </p:blipFill>
        <p:spPr>
          <a:xfrm>
            <a:off x="2490760" y="879808"/>
            <a:ext cx="719180" cy="803621"/>
          </a:xfrm>
          <a:prstGeom prst="rect">
            <a:avLst/>
          </a:prstGeom>
          <a:noFill/>
          <a:ln>
            <a:noFill/>
          </a:ln>
        </p:spPr>
      </p:pic>
      <p:sp>
        <p:nvSpPr>
          <p:cNvPr id="133" name="Google Shape;133;g116dedbe5e9_1_0"/>
          <p:cNvSpPr txBox="1"/>
          <p:nvPr/>
        </p:nvSpPr>
        <p:spPr>
          <a:xfrm>
            <a:off x="-124679" y="3121325"/>
            <a:ext cx="12336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1100"/>
              <a:buFont typeface="Arial"/>
              <a:buNone/>
            </a:pPr>
            <a:r>
              <a:rPr b="0" i="0" lang="en-US" sz="1000" u="none" cap="none" strike="noStrike">
                <a:solidFill>
                  <a:schemeClr val="dk1"/>
                </a:solidFill>
                <a:latin typeface="Calibri"/>
                <a:ea typeface="Calibri"/>
                <a:cs typeface="Calibri"/>
                <a:sym typeface="Calibri"/>
              </a:rPr>
              <a:t>Business Agility Foundations</a:t>
            </a:r>
            <a:endParaRPr b="0" i="0" sz="1000" u="none" cap="none" strike="noStrike">
              <a:solidFill>
                <a:srgbClr val="000000"/>
              </a:solidFill>
              <a:latin typeface="Calibri"/>
              <a:ea typeface="Calibri"/>
              <a:cs typeface="Calibri"/>
              <a:sym typeface="Calibri"/>
            </a:endParaRPr>
          </a:p>
        </p:txBody>
      </p:sp>
      <p:sp>
        <p:nvSpPr>
          <p:cNvPr id="134" name="Google Shape;134;g116dedbe5e9_1_0"/>
          <p:cNvSpPr txBox="1"/>
          <p:nvPr/>
        </p:nvSpPr>
        <p:spPr>
          <a:xfrm>
            <a:off x="1238766" y="3159166"/>
            <a:ext cx="9183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1100"/>
              <a:buFont typeface="Arial"/>
              <a:buNone/>
            </a:pPr>
            <a:r>
              <a:rPr b="0" i="0" lang="en-US" sz="1000" u="none" cap="none" strike="noStrike">
                <a:solidFill>
                  <a:schemeClr val="dk1"/>
                </a:solidFill>
                <a:latin typeface="Calibri"/>
                <a:ea typeface="Calibri"/>
                <a:cs typeface="Calibri"/>
                <a:sym typeface="Calibri"/>
              </a:rPr>
              <a:t>Agility in the Enterprise</a:t>
            </a:r>
            <a:endParaRPr b="0" i="0" sz="1000" u="none" cap="none" strike="noStrike">
              <a:solidFill>
                <a:srgbClr val="000000"/>
              </a:solidFill>
              <a:latin typeface="Calibri"/>
              <a:ea typeface="Calibri"/>
              <a:cs typeface="Calibri"/>
              <a:sym typeface="Calibri"/>
            </a:endParaRPr>
          </a:p>
        </p:txBody>
      </p:sp>
      <p:sp>
        <p:nvSpPr>
          <p:cNvPr id="135" name="Google Shape;135;g116dedbe5e9_1_0"/>
          <p:cNvSpPr txBox="1"/>
          <p:nvPr/>
        </p:nvSpPr>
        <p:spPr>
          <a:xfrm>
            <a:off x="2405503" y="3159166"/>
            <a:ext cx="918300" cy="64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Calibri"/>
                <a:ea typeface="Calibri"/>
                <a:cs typeface="Calibri"/>
                <a:sym typeface="Calibri"/>
              </a:rPr>
              <a:t>Coaching Agile Transitions</a:t>
            </a:r>
            <a:endParaRPr b="0" i="0" sz="1000" u="none" cap="none" strike="noStrike">
              <a:solidFill>
                <a:srgbClr val="000000"/>
              </a:solidFill>
              <a:latin typeface="Calibri"/>
              <a:ea typeface="Calibri"/>
              <a:cs typeface="Calibri"/>
              <a:sym typeface="Calibri"/>
            </a:endParaRPr>
          </a:p>
        </p:txBody>
      </p:sp>
      <p:sp>
        <p:nvSpPr>
          <p:cNvPr id="136" name="Google Shape;136;g116dedbe5e9_1_0"/>
          <p:cNvSpPr txBox="1"/>
          <p:nvPr/>
        </p:nvSpPr>
        <p:spPr>
          <a:xfrm>
            <a:off x="3639239" y="3159166"/>
            <a:ext cx="918300" cy="64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Calibri"/>
                <a:ea typeface="Calibri"/>
                <a:cs typeface="Calibri"/>
                <a:sym typeface="Calibri"/>
              </a:rPr>
              <a:t>Expert in Enterprise Coaching</a:t>
            </a:r>
            <a:endParaRPr b="0" i="0" sz="1000" u="none" cap="none" strike="noStrike">
              <a:solidFill>
                <a:srgbClr val="000000"/>
              </a:solidFill>
              <a:latin typeface="Calibri"/>
              <a:ea typeface="Calibri"/>
              <a:cs typeface="Calibri"/>
              <a:sym typeface="Calibri"/>
            </a:endParaRPr>
          </a:p>
        </p:txBody>
      </p:sp>
      <p:sp>
        <p:nvSpPr>
          <p:cNvPr id="137" name="Google Shape;137;g116dedbe5e9_1_0"/>
          <p:cNvSpPr txBox="1"/>
          <p:nvPr/>
        </p:nvSpPr>
        <p:spPr>
          <a:xfrm>
            <a:off x="3481565" y="1612249"/>
            <a:ext cx="12336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1100"/>
              <a:buFont typeface="Arial"/>
              <a:buNone/>
            </a:pPr>
            <a:r>
              <a:rPr b="0" i="0" lang="en-US" sz="1000" u="none" cap="none" strike="noStrike">
                <a:solidFill>
                  <a:schemeClr val="dk1"/>
                </a:solidFill>
                <a:latin typeface="Calibri"/>
                <a:ea typeface="Calibri"/>
                <a:cs typeface="Calibri"/>
                <a:sym typeface="Calibri"/>
              </a:rPr>
              <a:t>Expert in Agile Coaching</a:t>
            </a:r>
            <a:endParaRPr b="0" i="0" sz="1000" u="none" cap="none" strike="noStrike">
              <a:solidFill>
                <a:srgbClr val="000000"/>
              </a:solidFill>
              <a:latin typeface="Calibri"/>
              <a:ea typeface="Calibri"/>
              <a:cs typeface="Calibri"/>
              <a:sym typeface="Calibri"/>
            </a:endParaRPr>
          </a:p>
        </p:txBody>
      </p:sp>
      <p:sp>
        <p:nvSpPr>
          <p:cNvPr id="138" name="Google Shape;138;g116dedbe5e9_1_0"/>
          <p:cNvSpPr txBox="1"/>
          <p:nvPr/>
        </p:nvSpPr>
        <p:spPr>
          <a:xfrm>
            <a:off x="3613552" y="4783789"/>
            <a:ext cx="918300" cy="64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Calibri"/>
                <a:ea typeface="Calibri"/>
                <a:cs typeface="Calibri"/>
                <a:sym typeface="Calibri"/>
              </a:rPr>
              <a:t>Expert in Agility in Leadership</a:t>
            </a:r>
            <a:endParaRPr b="0" i="0" sz="1000" u="none" cap="none" strike="noStrike">
              <a:solidFill>
                <a:srgbClr val="000000"/>
              </a:solidFill>
              <a:latin typeface="Calibri"/>
              <a:ea typeface="Calibri"/>
              <a:cs typeface="Calibri"/>
              <a:sym typeface="Calibri"/>
            </a:endParaRPr>
          </a:p>
        </p:txBody>
      </p:sp>
      <p:sp>
        <p:nvSpPr>
          <p:cNvPr id="139" name="Google Shape;139;g116dedbe5e9_1_0"/>
          <p:cNvSpPr txBox="1"/>
          <p:nvPr/>
        </p:nvSpPr>
        <p:spPr>
          <a:xfrm>
            <a:off x="2370012" y="1604938"/>
            <a:ext cx="9183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Calibri"/>
                <a:ea typeface="Calibri"/>
                <a:cs typeface="Calibri"/>
                <a:sym typeface="Calibri"/>
              </a:rPr>
              <a:t>Agile Coaching</a:t>
            </a:r>
            <a:endParaRPr b="0" i="0" sz="1000" u="none" cap="none" strike="noStrike">
              <a:solidFill>
                <a:srgbClr val="000000"/>
              </a:solidFill>
              <a:latin typeface="Calibri"/>
              <a:ea typeface="Calibri"/>
              <a:cs typeface="Calibri"/>
              <a:sym typeface="Calibri"/>
            </a:endParaRPr>
          </a:p>
        </p:txBody>
      </p:sp>
      <p:sp>
        <p:nvSpPr>
          <p:cNvPr id="140" name="Google Shape;140;g116dedbe5e9_1_0"/>
          <p:cNvSpPr txBox="1"/>
          <p:nvPr/>
        </p:nvSpPr>
        <p:spPr>
          <a:xfrm>
            <a:off x="1238766" y="1604938"/>
            <a:ext cx="9183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Calibri"/>
                <a:ea typeface="Calibri"/>
                <a:cs typeface="Calibri"/>
                <a:sym typeface="Calibri"/>
              </a:rPr>
              <a:t>Agile Team Facilitation</a:t>
            </a:r>
            <a:endParaRPr b="0" i="0" sz="1000" u="none" cap="none" strike="noStrike">
              <a:solidFill>
                <a:srgbClr val="000000"/>
              </a:solidFill>
              <a:latin typeface="Calibri"/>
              <a:ea typeface="Calibri"/>
              <a:cs typeface="Calibri"/>
              <a:sym typeface="Calibri"/>
            </a:endParaRPr>
          </a:p>
        </p:txBody>
      </p:sp>
      <p:sp>
        <p:nvSpPr>
          <p:cNvPr id="141" name="Google Shape;141;g116dedbe5e9_1_0"/>
          <p:cNvSpPr txBox="1"/>
          <p:nvPr/>
        </p:nvSpPr>
        <p:spPr>
          <a:xfrm>
            <a:off x="72030" y="1604938"/>
            <a:ext cx="9183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1100"/>
              <a:buFont typeface="Arial"/>
              <a:buNone/>
            </a:pPr>
            <a:r>
              <a:rPr b="0" i="0" lang="en-US" sz="1000" u="none" cap="none" strike="noStrike">
                <a:solidFill>
                  <a:schemeClr val="dk1"/>
                </a:solidFill>
                <a:latin typeface="Calibri"/>
                <a:ea typeface="Calibri"/>
                <a:cs typeface="Calibri"/>
                <a:sym typeface="Calibri"/>
              </a:rPr>
              <a:t>Agile Fundamentals</a:t>
            </a:r>
            <a:endParaRPr b="0" i="0" sz="1000" u="none" cap="none" strike="noStrike">
              <a:solidFill>
                <a:srgbClr val="000000"/>
              </a:solidFill>
              <a:latin typeface="Calibri"/>
              <a:ea typeface="Calibri"/>
              <a:cs typeface="Calibri"/>
              <a:sym typeface="Calibri"/>
            </a:endParaRPr>
          </a:p>
        </p:txBody>
      </p:sp>
      <p:sp>
        <p:nvSpPr>
          <p:cNvPr id="142" name="Google Shape;142;g116dedbe5e9_1_0"/>
          <p:cNvSpPr txBox="1"/>
          <p:nvPr/>
        </p:nvSpPr>
        <p:spPr>
          <a:xfrm>
            <a:off x="-47076" y="4822950"/>
            <a:ext cx="10572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Calibri"/>
                <a:ea typeface="Calibri"/>
                <a:cs typeface="Calibri"/>
                <a:sym typeface="Calibri"/>
              </a:rPr>
              <a:t>Business Agility Foundations</a:t>
            </a:r>
            <a:endParaRPr b="0" i="0" sz="1000" u="none" cap="none" strike="noStrike">
              <a:solidFill>
                <a:srgbClr val="000000"/>
              </a:solidFill>
              <a:latin typeface="Calibri"/>
              <a:ea typeface="Calibri"/>
              <a:cs typeface="Calibri"/>
              <a:sym typeface="Calibri"/>
            </a:endParaRPr>
          </a:p>
        </p:txBody>
      </p:sp>
      <p:sp>
        <p:nvSpPr>
          <p:cNvPr id="143" name="Google Shape;143;g116dedbe5e9_1_0"/>
          <p:cNvSpPr txBox="1"/>
          <p:nvPr/>
        </p:nvSpPr>
        <p:spPr>
          <a:xfrm>
            <a:off x="1238766" y="4860792"/>
            <a:ext cx="9183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Calibri"/>
                <a:ea typeface="Calibri"/>
                <a:cs typeface="Calibri"/>
                <a:sym typeface="Calibri"/>
              </a:rPr>
              <a:t>Leading with Agility</a:t>
            </a:r>
            <a:endParaRPr b="0" i="0" sz="1000" u="none" cap="none" strike="noStrike">
              <a:solidFill>
                <a:srgbClr val="000000"/>
              </a:solidFill>
              <a:latin typeface="Calibri"/>
              <a:ea typeface="Calibri"/>
              <a:cs typeface="Calibri"/>
              <a:sym typeface="Calibri"/>
            </a:endParaRPr>
          </a:p>
        </p:txBody>
      </p:sp>
      <p:sp>
        <p:nvSpPr>
          <p:cNvPr id="144" name="Google Shape;144;g116dedbe5e9_1_0"/>
          <p:cNvSpPr txBox="1"/>
          <p:nvPr/>
        </p:nvSpPr>
        <p:spPr>
          <a:xfrm>
            <a:off x="2439003" y="4875414"/>
            <a:ext cx="9183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Calibri"/>
                <a:ea typeface="Calibri"/>
                <a:cs typeface="Calibri"/>
                <a:sym typeface="Calibri"/>
              </a:rPr>
              <a:t>People Development</a:t>
            </a:r>
            <a:endParaRPr b="0" i="0" sz="1000" u="none" cap="none" strike="noStrike">
              <a:solidFill>
                <a:srgbClr val="000000"/>
              </a:solidFill>
              <a:latin typeface="Calibri"/>
              <a:ea typeface="Calibri"/>
              <a:cs typeface="Calibri"/>
              <a:sym typeface="Calibri"/>
            </a:endParaRPr>
          </a:p>
        </p:txBody>
      </p:sp>
      <p:pic>
        <p:nvPicPr>
          <p:cNvPr id="145" name="Google Shape;145;g116dedbe5e9_1_0"/>
          <p:cNvPicPr preferRelativeResize="0"/>
          <p:nvPr/>
        </p:nvPicPr>
        <p:blipFill rotWithShape="1">
          <a:blip r:embed="rId26">
            <a:alphaModFix/>
          </a:blip>
          <a:srcRect b="0" l="0" r="0" t="0"/>
          <a:stretch/>
        </p:blipFill>
        <p:spPr>
          <a:xfrm>
            <a:off x="5948400" y="476050"/>
            <a:ext cx="5963275" cy="5944433"/>
          </a:xfrm>
          <a:prstGeom prst="rect">
            <a:avLst/>
          </a:prstGeom>
          <a:noFill/>
          <a:ln>
            <a:noFill/>
          </a:ln>
        </p:spPr>
      </p:pic>
      <p:sp>
        <p:nvSpPr>
          <p:cNvPr id="146" name="Google Shape;146;g116dedbe5e9_1_0"/>
          <p:cNvSpPr txBox="1"/>
          <p:nvPr/>
        </p:nvSpPr>
        <p:spPr>
          <a:xfrm>
            <a:off x="64828" y="5306800"/>
            <a:ext cx="5262900" cy="384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900"/>
              <a:buFont typeface="Arial"/>
              <a:buNone/>
            </a:pPr>
            <a:r>
              <a:rPr b="1" i="0" lang="en-US" sz="1900" u="none" cap="none" strike="noStrike">
                <a:solidFill>
                  <a:schemeClr val="dk1"/>
                </a:solidFill>
                <a:latin typeface="Roboto"/>
                <a:ea typeface="Roboto"/>
                <a:cs typeface="Roboto"/>
                <a:sym typeface="Roboto"/>
              </a:rPr>
              <a:t>Additional Recommended Certifications</a:t>
            </a:r>
            <a:endParaRPr b="1" i="0" sz="1900" u="none" cap="none" strike="noStrike">
              <a:solidFill>
                <a:schemeClr val="dk1"/>
              </a:solidFill>
              <a:latin typeface="Roboto"/>
              <a:ea typeface="Roboto"/>
              <a:cs typeface="Roboto"/>
              <a:sym typeface="Roboto"/>
            </a:endParaRPr>
          </a:p>
        </p:txBody>
      </p:sp>
      <p:pic>
        <p:nvPicPr>
          <p:cNvPr id="147" name="Google Shape;147;g116dedbe5e9_1_0">
            <a:hlinkClick action="ppaction://hlinksldjump" r:id="rId27"/>
          </p:cNvPr>
          <p:cNvPicPr preferRelativeResize="0"/>
          <p:nvPr/>
        </p:nvPicPr>
        <p:blipFill rotWithShape="1">
          <a:blip r:embed="rId28">
            <a:alphaModFix/>
          </a:blip>
          <a:srcRect b="0" l="9" r="0" t="0"/>
          <a:stretch/>
        </p:blipFill>
        <p:spPr>
          <a:xfrm>
            <a:off x="133910" y="5655284"/>
            <a:ext cx="719200" cy="803640"/>
          </a:xfrm>
          <a:prstGeom prst="rect">
            <a:avLst/>
          </a:prstGeom>
          <a:noFill/>
          <a:ln>
            <a:noFill/>
          </a:ln>
        </p:spPr>
      </p:pic>
      <p:sp>
        <p:nvSpPr>
          <p:cNvPr id="148" name="Google Shape;148;g116dedbe5e9_1_0"/>
          <p:cNvSpPr txBox="1"/>
          <p:nvPr/>
        </p:nvSpPr>
        <p:spPr>
          <a:xfrm>
            <a:off x="34347" y="6382723"/>
            <a:ext cx="9183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Calibri"/>
                <a:ea typeface="Calibri"/>
                <a:cs typeface="Calibri"/>
                <a:sym typeface="Calibri"/>
              </a:rPr>
              <a:t>Systems Coaching</a:t>
            </a:r>
            <a:endParaRPr b="0" i="0" sz="1000" u="none" cap="none" strike="noStrike">
              <a:solidFill>
                <a:srgbClr val="000000"/>
              </a:solidFill>
              <a:latin typeface="Calibri"/>
              <a:ea typeface="Calibri"/>
              <a:cs typeface="Calibri"/>
              <a:sym typeface="Calibri"/>
            </a:endParaRPr>
          </a:p>
        </p:txBody>
      </p:sp>
      <p:sp>
        <p:nvSpPr>
          <p:cNvPr id="149" name="Google Shape;149;g116dedbe5e9_1_0"/>
          <p:cNvSpPr txBox="1"/>
          <p:nvPr/>
        </p:nvSpPr>
        <p:spPr>
          <a:xfrm>
            <a:off x="7513025" y="6428925"/>
            <a:ext cx="34419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u="sng">
                <a:solidFill>
                  <a:schemeClr val="hlink"/>
                </a:solidFill>
                <a:latin typeface="Roboto"/>
                <a:ea typeface="Roboto"/>
                <a:cs typeface="Roboto"/>
                <a:sym typeface="Roboto"/>
                <a:hlinkClick action="ppaction://hlinksldjump" r:id="rId29"/>
              </a:rPr>
              <a:t>Go Back to Learning Programs</a:t>
            </a:r>
            <a:endParaRPr b="1">
              <a:latin typeface="Roboto"/>
              <a:ea typeface="Roboto"/>
              <a:cs typeface="Roboto"/>
              <a:sym typeface="Roboto"/>
            </a:endParaRPr>
          </a:p>
        </p:txBody>
      </p:sp>
    </p:spTree>
  </p:cSld>
  <p:clrMapOvr>
    <a:masterClrMapping/>
  </p:clrMapOvr>
  <mc:AlternateContent>
    <mc:Choice Requires="p14">
      <p:transition spd="slow" p14:dur="1000">
        <p:fade thruBlk="1"/>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g116fc0163a8_0_4"/>
          <p:cNvSpPr/>
          <p:nvPr/>
        </p:nvSpPr>
        <p:spPr>
          <a:xfrm>
            <a:off x="-58800" y="-2275"/>
            <a:ext cx="4731000" cy="6889800"/>
          </a:xfrm>
          <a:prstGeom prst="rect">
            <a:avLst/>
          </a:pr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55" name="Google Shape;155;g116fc0163a8_0_4">
            <a:hlinkClick action="ppaction://hlinksldjump" r:id="rId3"/>
          </p:cNvPr>
          <p:cNvPicPr preferRelativeResize="0"/>
          <p:nvPr/>
        </p:nvPicPr>
        <p:blipFill rotWithShape="1">
          <a:blip r:embed="rId4">
            <a:alphaModFix/>
          </a:blip>
          <a:srcRect b="0" l="0" r="0" t="0"/>
          <a:stretch/>
        </p:blipFill>
        <p:spPr>
          <a:xfrm>
            <a:off x="168115" y="3511745"/>
            <a:ext cx="784905" cy="877064"/>
          </a:xfrm>
          <a:prstGeom prst="rect">
            <a:avLst/>
          </a:prstGeom>
          <a:noFill/>
          <a:ln>
            <a:noFill/>
          </a:ln>
        </p:spPr>
      </p:pic>
      <p:pic>
        <p:nvPicPr>
          <p:cNvPr id="156" name="Google Shape;156;g116fc0163a8_0_4">
            <a:hlinkClick action="ppaction://hlinksldjump" r:id="rId5"/>
          </p:cNvPr>
          <p:cNvPicPr preferRelativeResize="0"/>
          <p:nvPr/>
        </p:nvPicPr>
        <p:blipFill rotWithShape="1">
          <a:blip r:embed="rId6">
            <a:alphaModFix/>
          </a:blip>
          <a:srcRect b="0" l="0" r="0" t="0"/>
          <a:stretch/>
        </p:blipFill>
        <p:spPr>
          <a:xfrm>
            <a:off x="1470018" y="3511745"/>
            <a:ext cx="784905" cy="877064"/>
          </a:xfrm>
          <a:prstGeom prst="rect">
            <a:avLst/>
          </a:prstGeom>
          <a:noFill/>
          <a:ln>
            <a:noFill/>
          </a:ln>
        </p:spPr>
      </p:pic>
      <p:cxnSp>
        <p:nvCxnSpPr>
          <p:cNvPr id="157" name="Google Shape;157;g116fc0163a8_0_4"/>
          <p:cNvCxnSpPr/>
          <p:nvPr/>
        </p:nvCxnSpPr>
        <p:spPr>
          <a:xfrm>
            <a:off x="1010254" y="3950277"/>
            <a:ext cx="371100" cy="0"/>
          </a:xfrm>
          <a:prstGeom prst="straightConnector1">
            <a:avLst/>
          </a:prstGeom>
          <a:noFill/>
          <a:ln cap="flat" cmpd="sng" w="19050">
            <a:solidFill>
              <a:srgbClr val="757070"/>
            </a:solidFill>
            <a:prstDash val="solid"/>
            <a:miter lim="800000"/>
            <a:headEnd len="sm" w="sm" type="none"/>
            <a:tailEnd len="sm" w="sm" type="none"/>
          </a:ln>
        </p:spPr>
      </p:cxnSp>
      <p:cxnSp>
        <p:nvCxnSpPr>
          <p:cNvPr id="158" name="Google Shape;158;g116fc0163a8_0_4"/>
          <p:cNvCxnSpPr/>
          <p:nvPr/>
        </p:nvCxnSpPr>
        <p:spPr>
          <a:xfrm>
            <a:off x="2327913" y="3950277"/>
            <a:ext cx="371100" cy="0"/>
          </a:xfrm>
          <a:prstGeom prst="straightConnector1">
            <a:avLst/>
          </a:prstGeom>
          <a:noFill/>
          <a:ln cap="flat" cmpd="sng" w="19050">
            <a:solidFill>
              <a:srgbClr val="757070"/>
            </a:solidFill>
            <a:prstDash val="solid"/>
            <a:miter lim="800000"/>
            <a:headEnd len="sm" w="sm" type="none"/>
            <a:tailEnd len="sm" w="sm" type="none"/>
          </a:ln>
        </p:spPr>
      </p:cxnSp>
      <p:pic>
        <p:nvPicPr>
          <p:cNvPr id="159" name="Google Shape;159;g116fc0163a8_0_4">
            <a:hlinkClick action="ppaction://hlinksldjump" r:id="rId7"/>
          </p:cNvPr>
          <p:cNvPicPr preferRelativeResize="0"/>
          <p:nvPr/>
        </p:nvPicPr>
        <p:blipFill rotWithShape="1">
          <a:blip r:embed="rId8">
            <a:alphaModFix/>
          </a:blip>
          <a:srcRect b="0" l="0" r="0" t="0"/>
          <a:stretch/>
        </p:blipFill>
        <p:spPr>
          <a:xfrm>
            <a:off x="2771979" y="3511735"/>
            <a:ext cx="784905" cy="877064"/>
          </a:xfrm>
          <a:prstGeom prst="rect">
            <a:avLst/>
          </a:prstGeom>
          <a:noFill/>
          <a:ln>
            <a:noFill/>
          </a:ln>
        </p:spPr>
      </p:pic>
      <p:sp>
        <p:nvSpPr>
          <p:cNvPr id="160" name="Google Shape;160;g116fc0163a8_0_4"/>
          <p:cNvSpPr/>
          <p:nvPr/>
        </p:nvSpPr>
        <p:spPr>
          <a:xfrm rot="-8100000">
            <a:off x="2242388" y="993088"/>
            <a:ext cx="4871824" cy="4871824"/>
          </a:xfrm>
          <a:prstGeom prst="rtTriangle">
            <a:avLst/>
          </a:pr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g116fc0163a8_0_4"/>
          <p:cNvSpPr txBox="1"/>
          <p:nvPr/>
        </p:nvSpPr>
        <p:spPr>
          <a:xfrm>
            <a:off x="789200" y="1839325"/>
            <a:ext cx="2449500" cy="338700"/>
          </a:xfrm>
          <a:prstGeom prst="rect">
            <a:avLst/>
          </a:prstGeom>
          <a:noFill/>
          <a:ln>
            <a:noFill/>
          </a:ln>
        </p:spPr>
        <p:txBody>
          <a:bodyPr anchorCtr="0" anchor="t" bIns="45700" lIns="91425" spcFirstLastPara="1" rIns="91425" wrap="square" tIns="45700">
            <a:spAutoFit/>
          </a:bodyPr>
          <a:lstStyle/>
          <a:p>
            <a:pPr indent="0" lvl="0" marL="457200" marR="0" rtl="0" algn="l">
              <a:lnSpc>
                <a:spcPct val="100000"/>
              </a:lnSpc>
              <a:spcBef>
                <a:spcPts val="0"/>
              </a:spcBef>
              <a:spcAft>
                <a:spcPts val="0"/>
              </a:spcAft>
              <a:buClr>
                <a:srgbClr val="000000"/>
              </a:buClr>
              <a:buSzPts val="1600"/>
              <a:buFont typeface="Arial"/>
              <a:buNone/>
            </a:pPr>
            <a:r>
              <a:t/>
            </a:r>
            <a:endParaRPr b="1" i="0" sz="1600" u="none" cap="none" strike="noStrike">
              <a:solidFill>
                <a:schemeClr val="dk1"/>
              </a:solidFill>
              <a:latin typeface="Roboto"/>
              <a:ea typeface="Roboto"/>
              <a:cs typeface="Roboto"/>
              <a:sym typeface="Roboto"/>
            </a:endParaRPr>
          </a:p>
        </p:txBody>
      </p:sp>
      <p:pic>
        <p:nvPicPr>
          <p:cNvPr id="162" name="Google Shape;162;g116fc0163a8_0_4"/>
          <p:cNvPicPr preferRelativeResize="0"/>
          <p:nvPr/>
        </p:nvPicPr>
        <p:blipFill rotWithShape="1">
          <a:blip r:embed="rId9">
            <a:alphaModFix/>
          </a:blip>
          <a:srcRect b="0" l="0" r="0" t="0"/>
          <a:stretch/>
        </p:blipFill>
        <p:spPr>
          <a:xfrm>
            <a:off x="5974125" y="466638"/>
            <a:ext cx="5949200" cy="5930387"/>
          </a:xfrm>
          <a:prstGeom prst="rect">
            <a:avLst/>
          </a:prstGeom>
          <a:noFill/>
          <a:ln>
            <a:noFill/>
          </a:ln>
        </p:spPr>
      </p:pic>
      <p:sp>
        <p:nvSpPr>
          <p:cNvPr id="163" name="Google Shape;163;g116fc0163a8_0_4"/>
          <p:cNvSpPr txBox="1"/>
          <p:nvPr/>
        </p:nvSpPr>
        <p:spPr>
          <a:xfrm>
            <a:off x="66700" y="43275"/>
            <a:ext cx="76662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Roboto"/>
                <a:ea typeface="Roboto"/>
                <a:cs typeface="Roboto"/>
                <a:sym typeface="Roboto"/>
              </a:rPr>
              <a:t>TRACKS IN </a:t>
            </a:r>
            <a:endParaRPr b="1" i="0" sz="24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Roboto"/>
                <a:ea typeface="Roboto"/>
                <a:cs typeface="Roboto"/>
                <a:sym typeface="Roboto"/>
              </a:rPr>
              <a:t>ORGANIZATIONAL ENABLEMENT </a:t>
            </a:r>
            <a:endParaRPr b="1" i="0" sz="2200" u="none" cap="none" strike="noStrike">
              <a:solidFill>
                <a:schemeClr val="dk1"/>
              </a:solidFill>
              <a:latin typeface="Roboto"/>
              <a:ea typeface="Roboto"/>
              <a:cs typeface="Roboto"/>
              <a:sym typeface="Roboto"/>
            </a:endParaRPr>
          </a:p>
        </p:txBody>
      </p:sp>
      <p:sp>
        <p:nvSpPr>
          <p:cNvPr id="164" name="Google Shape;164;g116fc0163a8_0_4"/>
          <p:cNvSpPr txBox="1"/>
          <p:nvPr/>
        </p:nvSpPr>
        <p:spPr>
          <a:xfrm>
            <a:off x="76200" y="3116950"/>
            <a:ext cx="3591600" cy="384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900"/>
              <a:buFont typeface="Arial"/>
              <a:buNone/>
            </a:pPr>
            <a:r>
              <a:rPr b="1" i="0" lang="en-US" sz="1900" u="none" cap="none" strike="noStrike">
                <a:solidFill>
                  <a:schemeClr val="dk1"/>
                </a:solidFill>
                <a:latin typeface="Roboto"/>
                <a:ea typeface="Roboto"/>
                <a:cs typeface="Roboto"/>
                <a:sym typeface="Roboto"/>
              </a:rPr>
              <a:t>Agile Finance</a:t>
            </a:r>
            <a:endParaRPr b="1" i="0" sz="1900" u="none" cap="none" strike="noStrike">
              <a:solidFill>
                <a:schemeClr val="dk1"/>
              </a:solidFill>
              <a:latin typeface="Roboto"/>
              <a:ea typeface="Roboto"/>
              <a:cs typeface="Roboto"/>
              <a:sym typeface="Roboto"/>
            </a:endParaRPr>
          </a:p>
        </p:txBody>
      </p:sp>
      <p:sp>
        <p:nvSpPr>
          <p:cNvPr id="165" name="Google Shape;165;g116fc0163a8_0_4"/>
          <p:cNvSpPr txBox="1"/>
          <p:nvPr/>
        </p:nvSpPr>
        <p:spPr>
          <a:xfrm>
            <a:off x="66700" y="5086500"/>
            <a:ext cx="3591600" cy="384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900"/>
              <a:buFont typeface="Arial"/>
              <a:buNone/>
            </a:pPr>
            <a:r>
              <a:rPr b="1" i="0" lang="en-US" sz="1900" u="none" cap="none" strike="noStrike">
                <a:solidFill>
                  <a:schemeClr val="dk1"/>
                </a:solidFill>
                <a:latin typeface="Roboto"/>
                <a:ea typeface="Roboto"/>
                <a:cs typeface="Roboto"/>
                <a:sym typeface="Roboto"/>
              </a:rPr>
              <a:t>Agile Marketing</a:t>
            </a:r>
            <a:endParaRPr b="1" i="0" sz="1900" u="none" cap="none" strike="noStrike">
              <a:solidFill>
                <a:schemeClr val="dk1"/>
              </a:solidFill>
              <a:latin typeface="Roboto"/>
              <a:ea typeface="Roboto"/>
              <a:cs typeface="Roboto"/>
              <a:sym typeface="Roboto"/>
            </a:endParaRPr>
          </a:p>
        </p:txBody>
      </p:sp>
      <p:sp>
        <p:nvSpPr>
          <p:cNvPr id="166" name="Google Shape;166;g116fc0163a8_0_4"/>
          <p:cNvSpPr txBox="1"/>
          <p:nvPr/>
        </p:nvSpPr>
        <p:spPr>
          <a:xfrm>
            <a:off x="152400" y="1109850"/>
            <a:ext cx="3591600" cy="384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900"/>
              <a:buFont typeface="Arial"/>
              <a:buNone/>
            </a:pPr>
            <a:r>
              <a:rPr b="1" i="0" lang="en-US" sz="1900" u="none" cap="none" strike="noStrike">
                <a:solidFill>
                  <a:schemeClr val="dk1"/>
                </a:solidFill>
                <a:latin typeface="Roboto"/>
                <a:ea typeface="Roboto"/>
                <a:cs typeface="Roboto"/>
                <a:sym typeface="Roboto"/>
              </a:rPr>
              <a:t>Agile HR</a:t>
            </a:r>
            <a:endParaRPr b="1" i="0" sz="1900" u="none" cap="none" strike="noStrike">
              <a:solidFill>
                <a:schemeClr val="dk1"/>
              </a:solidFill>
              <a:latin typeface="Roboto"/>
              <a:ea typeface="Roboto"/>
              <a:cs typeface="Roboto"/>
              <a:sym typeface="Roboto"/>
            </a:endParaRPr>
          </a:p>
        </p:txBody>
      </p:sp>
      <p:sp>
        <p:nvSpPr>
          <p:cNvPr id="167" name="Google Shape;167;g116fc0163a8_0_4"/>
          <p:cNvSpPr txBox="1"/>
          <p:nvPr/>
        </p:nvSpPr>
        <p:spPr>
          <a:xfrm>
            <a:off x="66700" y="4334925"/>
            <a:ext cx="10143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1100"/>
              <a:buFont typeface="Arial"/>
              <a:buNone/>
            </a:pPr>
            <a:r>
              <a:rPr b="0" i="0" lang="en-US" sz="1000" u="none" cap="none" strike="noStrike">
                <a:solidFill>
                  <a:schemeClr val="dk1"/>
                </a:solidFill>
                <a:latin typeface="Calibri"/>
                <a:ea typeface="Calibri"/>
                <a:cs typeface="Calibri"/>
                <a:sym typeface="Calibri"/>
              </a:rPr>
              <a:t>Business Agility Foundations</a:t>
            </a:r>
            <a:endParaRPr b="0" i="0" sz="1000" u="none" cap="none" strike="noStrike">
              <a:solidFill>
                <a:srgbClr val="000000"/>
              </a:solidFill>
              <a:latin typeface="Calibri"/>
              <a:ea typeface="Calibri"/>
              <a:cs typeface="Calibri"/>
              <a:sym typeface="Calibri"/>
            </a:endParaRPr>
          </a:p>
        </p:txBody>
      </p:sp>
      <p:sp>
        <p:nvSpPr>
          <p:cNvPr id="168" name="Google Shape;168;g116fc0163a8_0_4"/>
          <p:cNvSpPr txBox="1"/>
          <p:nvPr/>
        </p:nvSpPr>
        <p:spPr>
          <a:xfrm>
            <a:off x="1364850" y="4334925"/>
            <a:ext cx="10143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Calibri"/>
                <a:ea typeface="Calibri"/>
                <a:cs typeface="Calibri"/>
                <a:sym typeface="Calibri"/>
              </a:rPr>
              <a:t>Agility in Finance</a:t>
            </a:r>
            <a:endParaRPr b="0" i="0" sz="1000" u="none" cap="none" strike="noStrike">
              <a:solidFill>
                <a:srgbClr val="000000"/>
              </a:solidFill>
              <a:latin typeface="Calibri"/>
              <a:ea typeface="Calibri"/>
              <a:cs typeface="Calibri"/>
              <a:sym typeface="Calibri"/>
            </a:endParaRPr>
          </a:p>
        </p:txBody>
      </p:sp>
      <p:sp>
        <p:nvSpPr>
          <p:cNvPr id="169" name="Google Shape;169;g116fc0163a8_0_4"/>
          <p:cNvSpPr txBox="1"/>
          <p:nvPr/>
        </p:nvSpPr>
        <p:spPr>
          <a:xfrm>
            <a:off x="2653500" y="4334925"/>
            <a:ext cx="10143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Calibri"/>
                <a:ea typeface="Calibri"/>
                <a:cs typeface="Calibri"/>
                <a:sym typeface="Calibri"/>
              </a:rPr>
              <a:t>Lean Portfolio Management</a:t>
            </a:r>
            <a:endParaRPr b="0" i="0" sz="1000" u="none" cap="none" strike="noStrike">
              <a:solidFill>
                <a:srgbClr val="000000"/>
              </a:solidFill>
              <a:latin typeface="Calibri"/>
              <a:ea typeface="Calibri"/>
              <a:cs typeface="Calibri"/>
              <a:sym typeface="Calibri"/>
            </a:endParaRPr>
          </a:p>
        </p:txBody>
      </p:sp>
      <p:sp>
        <p:nvSpPr>
          <p:cNvPr id="170" name="Google Shape;170;g116fc0163a8_0_4"/>
          <p:cNvSpPr txBox="1"/>
          <p:nvPr/>
        </p:nvSpPr>
        <p:spPr>
          <a:xfrm>
            <a:off x="2690500" y="2321450"/>
            <a:ext cx="10143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Calibri"/>
                <a:ea typeface="Calibri"/>
                <a:cs typeface="Calibri"/>
                <a:sym typeface="Calibri"/>
              </a:rPr>
              <a:t>Adaptive Org Design</a:t>
            </a:r>
            <a:endParaRPr b="0" i="0" sz="1000" u="none" cap="none" strike="noStrike">
              <a:solidFill>
                <a:srgbClr val="000000"/>
              </a:solidFill>
              <a:latin typeface="Calibri"/>
              <a:ea typeface="Calibri"/>
              <a:cs typeface="Calibri"/>
              <a:sym typeface="Calibri"/>
            </a:endParaRPr>
          </a:p>
        </p:txBody>
      </p:sp>
      <p:sp>
        <p:nvSpPr>
          <p:cNvPr id="171" name="Google Shape;171;g116fc0163a8_0_4"/>
          <p:cNvSpPr txBox="1"/>
          <p:nvPr/>
        </p:nvSpPr>
        <p:spPr>
          <a:xfrm>
            <a:off x="1364850" y="2321450"/>
            <a:ext cx="1014300" cy="338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Calibri"/>
                <a:ea typeface="Calibri"/>
                <a:cs typeface="Calibri"/>
                <a:sym typeface="Calibri"/>
              </a:rPr>
              <a:t>Agility in HR</a:t>
            </a:r>
            <a:endParaRPr b="0" i="0" sz="1000" u="none" cap="none" strike="noStrike">
              <a:solidFill>
                <a:srgbClr val="000000"/>
              </a:solidFill>
              <a:latin typeface="Calibri"/>
              <a:ea typeface="Calibri"/>
              <a:cs typeface="Calibri"/>
              <a:sym typeface="Calibri"/>
            </a:endParaRPr>
          </a:p>
        </p:txBody>
      </p:sp>
      <p:sp>
        <p:nvSpPr>
          <p:cNvPr id="172" name="Google Shape;172;g116fc0163a8_0_4"/>
          <p:cNvSpPr txBox="1"/>
          <p:nvPr/>
        </p:nvSpPr>
        <p:spPr>
          <a:xfrm>
            <a:off x="76200" y="2321450"/>
            <a:ext cx="10143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Calibri"/>
                <a:ea typeface="Calibri"/>
                <a:cs typeface="Calibri"/>
                <a:sym typeface="Calibri"/>
              </a:rPr>
              <a:t>Business Agility Foundations</a:t>
            </a:r>
            <a:endParaRPr b="0" i="0" sz="1000" u="none" cap="none" strike="noStrike">
              <a:solidFill>
                <a:srgbClr val="000000"/>
              </a:solidFill>
              <a:latin typeface="Calibri"/>
              <a:ea typeface="Calibri"/>
              <a:cs typeface="Calibri"/>
              <a:sym typeface="Calibri"/>
            </a:endParaRPr>
          </a:p>
        </p:txBody>
      </p:sp>
      <p:sp>
        <p:nvSpPr>
          <p:cNvPr id="173" name="Google Shape;173;g116fc0163a8_0_4"/>
          <p:cNvSpPr txBox="1"/>
          <p:nvPr/>
        </p:nvSpPr>
        <p:spPr>
          <a:xfrm>
            <a:off x="76200" y="6342875"/>
            <a:ext cx="10143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Calibri"/>
                <a:ea typeface="Calibri"/>
                <a:cs typeface="Calibri"/>
                <a:sym typeface="Calibri"/>
              </a:rPr>
              <a:t>Business Agility Foundations</a:t>
            </a:r>
            <a:endParaRPr b="0" i="0" sz="1000" u="none" cap="none" strike="noStrike">
              <a:solidFill>
                <a:srgbClr val="000000"/>
              </a:solidFill>
              <a:latin typeface="Calibri"/>
              <a:ea typeface="Calibri"/>
              <a:cs typeface="Calibri"/>
              <a:sym typeface="Calibri"/>
            </a:endParaRPr>
          </a:p>
        </p:txBody>
      </p:sp>
      <p:sp>
        <p:nvSpPr>
          <p:cNvPr id="174" name="Google Shape;174;g116fc0163a8_0_4"/>
          <p:cNvSpPr txBox="1"/>
          <p:nvPr/>
        </p:nvSpPr>
        <p:spPr>
          <a:xfrm>
            <a:off x="1364850" y="6342875"/>
            <a:ext cx="10143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Calibri"/>
                <a:ea typeface="Calibri"/>
                <a:cs typeface="Calibri"/>
                <a:sym typeface="Calibri"/>
              </a:rPr>
              <a:t>Agility in Marketing</a:t>
            </a:r>
            <a:endParaRPr b="0" i="0" sz="1000" u="none" cap="none" strike="noStrike">
              <a:solidFill>
                <a:srgbClr val="000000"/>
              </a:solidFill>
              <a:latin typeface="Calibri"/>
              <a:ea typeface="Calibri"/>
              <a:cs typeface="Calibri"/>
              <a:sym typeface="Calibri"/>
            </a:endParaRPr>
          </a:p>
        </p:txBody>
      </p:sp>
      <p:sp>
        <p:nvSpPr>
          <p:cNvPr id="175" name="Google Shape;175;g116fc0163a8_0_4"/>
          <p:cNvSpPr txBox="1"/>
          <p:nvPr/>
        </p:nvSpPr>
        <p:spPr>
          <a:xfrm>
            <a:off x="2690500" y="6359025"/>
            <a:ext cx="10143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Calibri"/>
                <a:ea typeface="Calibri"/>
                <a:cs typeface="Calibri"/>
                <a:sym typeface="Calibri"/>
              </a:rPr>
              <a:t>Adaptive Strategy</a:t>
            </a:r>
            <a:endParaRPr b="0" i="0" sz="1000" u="none" cap="none" strike="noStrike">
              <a:solidFill>
                <a:srgbClr val="000000"/>
              </a:solidFill>
              <a:latin typeface="Calibri"/>
              <a:ea typeface="Calibri"/>
              <a:cs typeface="Calibri"/>
              <a:sym typeface="Calibri"/>
            </a:endParaRPr>
          </a:p>
        </p:txBody>
      </p:sp>
      <p:pic>
        <p:nvPicPr>
          <p:cNvPr id="176" name="Google Shape;176;g116fc0163a8_0_4">
            <a:hlinkClick action="ppaction://hlinksldjump" r:id="rId10"/>
          </p:cNvPr>
          <p:cNvPicPr preferRelativeResize="0"/>
          <p:nvPr/>
        </p:nvPicPr>
        <p:blipFill rotWithShape="1">
          <a:blip r:embed="rId4">
            <a:alphaModFix/>
          </a:blip>
          <a:srcRect b="0" l="0" r="0" t="0"/>
          <a:stretch/>
        </p:blipFill>
        <p:spPr>
          <a:xfrm>
            <a:off x="168125" y="1497050"/>
            <a:ext cx="784910" cy="877074"/>
          </a:xfrm>
          <a:prstGeom prst="rect">
            <a:avLst/>
          </a:prstGeom>
          <a:noFill/>
          <a:ln>
            <a:noFill/>
          </a:ln>
        </p:spPr>
      </p:pic>
      <p:pic>
        <p:nvPicPr>
          <p:cNvPr id="177" name="Google Shape;177;g116fc0163a8_0_4">
            <a:hlinkClick action="ppaction://hlinksldjump" r:id="rId11"/>
          </p:cNvPr>
          <p:cNvPicPr preferRelativeResize="0"/>
          <p:nvPr/>
        </p:nvPicPr>
        <p:blipFill rotWithShape="1">
          <a:blip r:embed="rId12">
            <a:alphaModFix/>
          </a:blip>
          <a:srcRect b="0" l="0" r="0" t="0"/>
          <a:stretch/>
        </p:blipFill>
        <p:spPr>
          <a:xfrm>
            <a:off x="1462196" y="1497037"/>
            <a:ext cx="784910" cy="877074"/>
          </a:xfrm>
          <a:prstGeom prst="rect">
            <a:avLst/>
          </a:prstGeom>
          <a:noFill/>
          <a:ln>
            <a:noFill/>
          </a:ln>
        </p:spPr>
      </p:pic>
      <p:cxnSp>
        <p:nvCxnSpPr>
          <p:cNvPr id="178" name="Google Shape;178;g116fc0163a8_0_4"/>
          <p:cNvCxnSpPr/>
          <p:nvPr/>
        </p:nvCxnSpPr>
        <p:spPr>
          <a:xfrm>
            <a:off x="1010268" y="1935587"/>
            <a:ext cx="371100" cy="0"/>
          </a:xfrm>
          <a:prstGeom prst="straightConnector1">
            <a:avLst/>
          </a:prstGeom>
          <a:noFill/>
          <a:ln cap="flat" cmpd="sng" w="19050">
            <a:solidFill>
              <a:srgbClr val="757070"/>
            </a:solidFill>
            <a:prstDash val="solid"/>
            <a:miter lim="800000"/>
            <a:headEnd len="sm" w="sm" type="none"/>
            <a:tailEnd len="sm" w="sm" type="none"/>
          </a:ln>
        </p:spPr>
      </p:cxnSp>
      <p:cxnSp>
        <p:nvCxnSpPr>
          <p:cNvPr id="179" name="Google Shape;179;g116fc0163a8_0_4"/>
          <p:cNvCxnSpPr/>
          <p:nvPr/>
        </p:nvCxnSpPr>
        <p:spPr>
          <a:xfrm>
            <a:off x="2327933" y="1935587"/>
            <a:ext cx="371100" cy="0"/>
          </a:xfrm>
          <a:prstGeom prst="straightConnector1">
            <a:avLst/>
          </a:prstGeom>
          <a:noFill/>
          <a:ln cap="flat" cmpd="sng" w="19050">
            <a:solidFill>
              <a:srgbClr val="757070"/>
            </a:solidFill>
            <a:prstDash val="solid"/>
            <a:miter lim="800000"/>
            <a:headEnd len="sm" w="sm" type="none"/>
            <a:tailEnd len="sm" w="sm" type="none"/>
          </a:ln>
        </p:spPr>
      </p:cxnSp>
      <p:pic>
        <p:nvPicPr>
          <p:cNvPr id="180" name="Google Shape;180;g116fc0163a8_0_4">
            <a:hlinkClick action="ppaction://hlinksldjump" r:id="rId13"/>
          </p:cNvPr>
          <p:cNvPicPr preferRelativeResize="0"/>
          <p:nvPr/>
        </p:nvPicPr>
        <p:blipFill rotWithShape="1">
          <a:blip r:embed="rId14">
            <a:alphaModFix/>
          </a:blip>
          <a:srcRect b="0" l="0" r="0" t="0"/>
          <a:stretch/>
        </p:blipFill>
        <p:spPr>
          <a:xfrm>
            <a:off x="2779851" y="1497037"/>
            <a:ext cx="784910" cy="877074"/>
          </a:xfrm>
          <a:prstGeom prst="rect">
            <a:avLst/>
          </a:prstGeom>
          <a:noFill/>
          <a:ln>
            <a:noFill/>
          </a:ln>
        </p:spPr>
      </p:pic>
      <p:pic>
        <p:nvPicPr>
          <p:cNvPr id="181" name="Google Shape;181;g116fc0163a8_0_4">
            <a:hlinkClick action="ppaction://hlinksldjump" r:id="rId15"/>
          </p:cNvPr>
          <p:cNvPicPr preferRelativeResize="0"/>
          <p:nvPr/>
        </p:nvPicPr>
        <p:blipFill rotWithShape="1">
          <a:blip r:embed="rId16">
            <a:alphaModFix/>
          </a:blip>
          <a:srcRect b="0" l="0" r="0" t="0"/>
          <a:stretch/>
        </p:blipFill>
        <p:spPr>
          <a:xfrm>
            <a:off x="1479027" y="5472025"/>
            <a:ext cx="784923" cy="877074"/>
          </a:xfrm>
          <a:prstGeom prst="rect">
            <a:avLst/>
          </a:prstGeom>
          <a:noFill/>
          <a:ln>
            <a:noFill/>
          </a:ln>
        </p:spPr>
      </p:pic>
      <p:cxnSp>
        <p:nvCxnSpPr>
          <p:cNvPr id="182" name="Google Shape;182;g116fc0163a8_0_4"/>
          <p:cNvCxnSpPr/>
          <p:nvPr/>
        </p:nvCxnSpPr>
        <p:spPr>
          <a:xfrm>
            <a:off x="1019255" y="5910564"/>
            <a:ext cx="371100" cy="0"/>
          </a:xfrm>
          <a:prstGeom prst="straightConnector1">
            <a:avLst/>
          </a:prstGeom>
          <a:noFill/>
          <a:ln cap="flat" cmpd="sng" w="19050">
            <a:solidFill>
              <a:srgbClr val="757070"/>
            </a:solidFill>
            <a:prstDash val="solid"/>
            <a:miter lim="800000"/>
            <a:headEnd len="sm" w="sm" type="none"/>
            <a:tailEnd len="sm" w="sm" type="none"/>
          </a:ln>
        </p:spPr>
      </p:cxnSp>
      <p:cxnSp>
        <p:nvCxnSpPr>
          <p:cNvPr id="183" name="Google Shape;183;g116fc0163a8_0_4"/>
          <p:cNvCxnSpPr/>
          <p:nvPr/>
        </p:nvCxnSpPr>
        <p:spPr>
          <a:xfrm>
            <a:off x="2336939" y="5910564"/>
            <a:ext cx="371100" cy="0"/>
          </a:xfrm>
          <a:prstGeom prst="straightConnector1">
            <a:avLst/>
          </a:prstGeom>
          <a:noFill/>
          <a:ln cap="flat" cmpd="sng" w="19050">
            <a:solidFill>
              <a:srgbClr val="757070"/>
            </a:solidFill>
            <a:prstDash val="solid"/>
            <a:miter lim="800000"/>
            <a:headEnd len="sm" w="sm" type="none"/>
            <a:tailEnd len="sm" w="sm" type="none"/>
          </a:ln>
        </p:spPr>
      </p:cxnSp>
      <p:pic>
        <p:nvPicPr>
          <p:cNvPr id="184" name="Google Shape;184;g116fc0163a8_0_4">
            <a:hlinkClick action="ppaction://hlinksldjump" r:id="rId17"/>
          </p:cNvPr>
          <p:cNvPicPr preferRelativeResize="0"/>
          <p:nvPr/>
        </p:nvPicPr>
        <p:blipFill rotWithShape="1">
          <a:blip r:embed="rId4">
            <a:alphaModFix/>
          </a:blip>
          <a:srcRect b="0" l="0" r="0" t="0"/>
          <a:stretch/>
        </p:blipFill>
        <p:spPr>
          <a:xfrm>
            <a:off x="177100" y="5472025"/>
            <a:ext cx="784923" cy="877074"/>
          </a:xfrm>
          <a:prstGeom prst="rect">
            <a:avLst/>
          </a:prstGeom>
          <a:noFill/>
          <a:ln>
            <a:noFill/>
          </a:ln>
        </p:spPr>
      </p:pic>
      <p:pic>
        <p:nvPicPr>
          <p:cNvPr id="185" name="Google Shape;185;g116fc0163a8_0_4">
            <a:hlinkClick/>
          </p:cNvPr>
          <p:cNvPicPr preferRelativeResize="0"/>
          <p:nvPr/>
        </p:nvPicPr>
        <p:blipFill rotWithShape="1">
          <a:blip r:embed="rId18">
            <a:alphaModFix/>
          </a:blip>
          <a:srcRect b="0" l="0" r="0" t="0"/>
          <a:stretch/>
        </p:blipFill>
        <p:spPr>
          <a:xfrm>
            <a:off x="2781013" y="5472025"/>
            <a:ext cx="784923" cy="877074"/>
          </a:xfrm>
          <a:prstGeom prst="rect">
            <a:avLst/>
          </a:prstGeom>
          <a:noFill/>
          <a:ln>
            <a:noFill/>
          </a:ln>
        </p:spPr>
      </p:pic>
      <p:sp>
        <p:nvSpPr>
          <p:cNvPr id="186" name="Google Shape;186;g116fc0163a8_0_4"/>
          <p:cNvSpPr txBox="1"/>
          <p:nvPr/>
        </p:nvSpPr>
        <p:spPr>
          <a:xfrm>
            <a:off x="7513025" y="6428925"/>
            <a:ext cx="34419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u="sng">
                <a:solidFill>
                  <a:schemeClr val="hlink"/>
                </a:solidFill>
                <a:latin typeface="Roboto"/>
                <a:ea typeface="Roboto"/>
                <a:cs typeface="Roboto"/>
                <a:sym typeface="Roboto"/>
                <a:hlinkClick action="ppaction://hlinksldjump" r:id="rId19"/>
              </a:rPr>
              <a:t>Go Back to Learning Programs</a:t>
            </a:r>
            <a:endParaRPr b="1">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g114b27b5351_0_24"/>
          <p:cNvSpPr/>
          <p:nvPr/>
        </p:nvSpPr>
        <p:spPr>
          <a:xfrm>
            <a:off x="-58800" y="-13075"/>
            <a:ext cx="4731000" cy="6889800"/>
          </a:xfrm>
          <a:prstGeom prst="rect">
            <a:avLst/>
          </a:pr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92" name="Google Shape;192;g114b27b5351_0_24">
            <a:hlinkClick action="ppaction://hlinksldjump" r:id="rId3"/>
          </p:cNvPr>
          <p:cNvPicPr preferRelativeResize="0"/>
          <p:nvPr/>
        </p:nvPicPr>
        <p:blipFill rotWithShape="1">
          <a:blip r:embed="rId4">
            <a:alphaModFix/>
          </a:blip>
          <a:srcRect b="0" l="0" r="0" t="0"/>
          <a:stretch/>
        </p:blipFill>
        <p:spPr>
          <a:xfrm>
            <a:off x="1477929" y="5472026"/>
            <a:ext cx="784257" cy="876350"/>
          </a:xfrm>
          <a:prstGeom prst="rect">
            <a:avLst/>
          </a:prstGeom>
          <a:noFill/>
          <a:ln>
            <a:noFill/>
          </a:ln>
        </p:spPr>
      </p:pic>
      <p:cxnSp>
        <p:nvCxnSpPr>
          <p:cNvPr id="193" name="Google Shape;193;g114b27b5351_0_24"/>
          <p:cNvCxnSpPr/>
          <p:nvPr/>
        </p:nvCxnSpPr>
        <p:spPr>
          <a:xfrm>
            <a:off x="1018546" y="5910201"/>
            <a:ext cx="370800" cy="0"/>
          </a:xfrm>
          <a:prstGeom prst="straightConnector1">
            <a:avLst/>
          </a:prstGeom>
          <a:noFill/>
          <a:ln cap="flat" cmpd="sng" w="19050">
            <a:solidFill>
              <a:srgbClr val="757070"/>
            </a:solidFill>
            <a:prstDash val="solid"/>
            <a:miter lim="800000"/>
            <a:headEnd len="sm" w="sm" type="none"/>
            <a:tailEnd len="sm" w="sm" type="none"/>
          </a:ln>
        </p:spPr>
      </p:cxnSp>
      <p:cxnSp>
        <p:nvCxnSpPr>
          <p:cNvPr id="194" name="Google Shape;194;g114b27b5351_0_24"/>
          <p:cNvCxnSpPr/>
          <p:nvPr/>
        </p:nvCxnSpPr>
        <p:spPr>
          <a:xfrm>
            <a:off x="2335116" y="5910201"/>
            <a:ext cx="370800" cy="0"/>
          </a:xfrm>
          <a:prstGeom prst="straightConnector1">
            <a:avLst/>
          </a:prstGeom>
          <a:noFill/>
          <a:ln cap="flat" cmpd="sng" w="19050">
            <a:solidFill>
              <a:srgbClr val="757070"/>
            </a:solidFill>
            <a:prstDash val="solid"/>
            <a:miter lim="800000"/>
            <a:headEnd len="sm" w="sm" type="none"/>
            <a:tailEnd len="sm" w="sm" type="none"/>
          </a:ln>
        </p:spPr>
      </p:cxnSp>
      <p:pic>
        <p:nvPicPr>
          <p:cNvPr id="195" name="Google Shape;195;g114b27b5351_0_24">
            <a:hlinkClick action="ppaction://hlinksldjump" r:id="rId5"/>
          </p:cNvPr>
          <p:cNvPicPr preferRelativeResize="0"/>
          <p:nvPr/>
        </p:nvPicPr>
        <p:blipFill rotWithShape="1">
          <a:blip r:embed="rId6">
            <a:alphaModFix/>
          </a:blip>
          <a:srcRect b="0" l="0" r="0" t="0"/>
          <a:stretch/>
        </p:blipFill>
        <p:spPr>
          <a:xfrm>
            <a:off x="177103" y="5472026"/>
            <a:ext cx="784257" cy="876350"/>
          </a:xfrm>
          <a:prstGeom prst="rect">
            <a:avLst/>
          </a:prstGeom>
          <a:noFill/>
          <a:ln>
            <a:noFill/>
          </a:ln>
        </p:spPr>
      </p:pic>
      <p:pic>
        <p:nvPicPr>
          <p:cNvPr id="196" name="Google Shape;196;g114b27b5351_0_24">
            <a:hlinkClick action="ppaction://hlinksldjump" r:id="rId7"/>
          </p:cNvPr>
          <p:cNvPicPr preferRelativeResize="0"/>
          <p:nvPr/>
        </p:nvPicPr>
        <p:blipFill rotWithShape="1">
          <a:blip r:embed="rId8">
            <a:alphaModFix/>
          </a:blip>
          <a:srcRect b="0" l="0" r="0" t="0"/>
          <a:stretch/>
        </p:blipFill>
        <p:spPr>
          <a:xfrm>
            <a:off x="2778814" y="5472026"/>
            <a:ext cx="784257" cy="876350"/>
          </a:xfrm>
          <a:prstGeom prst="rect">
            <a:avLst/>
          </a:prstGeom>
          <a:noFill/>
          <a:ln>
            <a:noFill/>
          </a:ln>
        </p:spPr>
      </p:pic>
      <p:pic>
        <p:nvPicPr>
          <p:cNvPr id="197" name="Google Shape;197;g114b27b5351_0_24">
            <a:hlinkClick action="ppaction://hlinksldjump" r:id="rId9"/>
          </p:cNvPr>
          <p:cNvPicPr preferRelativeResize="0"/>
          <p:nvPr/>
        </p:nvPicPr>
        <p:blipFill rotWithShape="1">
          <a:blip r:embed="rId10">
            <a:alphaModFix/>
          </a:blip>
          <a:srcRect b="0" l="0" r="0" t="0"/>
          <a:stretch/>
        </p:blipFill>
        <p:spPr>
          <a:xfrm>
            <a:off x="1476532" y="3511725"/>
            <a:ext cx="771921" cy="862550"/>
          </a:xfrm>
          <a:prstGeom prst="rect">
            <a:avLst/>
          </a:prstGeom>
          <a:noFill/>
          <a:ln>
            <a:noFill/>
          </a:ln>
        </p:spPr>
      </p:pic>
      <p:cxnSp>
        <p:nvCxnSpPr>
          <p:cNvPr id="198" name="Google Shape;198;g114b27b5351_0_24"/>
          <p:cNvCxnSpPr/>
          <p:nvPr/>
        </p:nvCxnSpPr>
        <p:spPr>
          <a:xfrm>
            <a:off x="1024377" y="3943003"/>
            <a:ext cx="364800" cy="0"/>
          </a:xfrm>
          <a:prstGeom prst="straightConnector1">
            <a:avLst/>
          </a:prstGeom>
          <a:noFill/>
          <a:ln cap="flat" cmpd="sng" w="19050">
            <a:solidFill>
              <a:srgbClr val="757070"/>
            </a:solidFill>
            <a:prstDash val="solid"/>
            <a:miter lim="800000"/>
            <a:headEnd len="sm" w="sm" type="none"/>
            <a:tailEnd len="sm" w="sm" type="none"/>
          </a:ln>
        </p:spPr>
      </p:cxnSp>
      <p:cxnSp>
        <p:nvCxnSpPr>
          <p:cNvPr id="199" name="Google Shape;199;g114b27b5351_0_24"/>
          <p:cNvCxnSpPr/>
          <p:nvPr/>
        </p:nvCxnSpPr>
        <p:spPr>
          <a:xfrm>
            <a:off x="2320230" y="3943003"/>
            <a:ext cx="364800" cy="0"/>
          </a:xfrm>
          <a:prstGeom prst="straightConnector1">
            <a:avLst/>
          </a:prstGeom>
          <a:noFill/>
          <a:ln cap="flat" cmpd="sng" w="19050">
            <a:solidFill>
              <a:srgbClr val="757070"/>
            </a:solidFill>
            <a:prstDash val="solid"/>
            <a:miter lim="800000"/>
            <a:headEnd len="sm" w="sm" type="none"/>
            <a:tailEnd len="sm" w="sm" type="none"/>
          </a:ln>
        </p:spPr>
      </p:cxnSp>
      <p:pic>
        <p:nvPicPr>
          <p:cNvPr id="200" name="Google Shape;200;g114b27b5351_0_24">
            <a:hlinkClick action="ppaction://hlinksldjump" r:id="rId11"/>
          </p:cNvPr>
          <p:cNvPicPr preferRelativeResize="0"/>
          <p:nvPr/>
        </p:nvPicPr>
        <p:blipFill rotWithShape="1">
          <a:blip r:embed="rId6">
            <a:alphaModFix/>
          </a:blip>
          <a:srcRect b="0" l="0" r="0" t="0"/>
          <a:stretch/>
        </p:blipFill>
        <p:spPr>
          <a:xfrm>
            <a:off x="196175" y="3511725"/>
            <a:ext cx="771921" cy="862550"/>
          </a:xfrm>
          <a:prstGeom prst="rect">
            <a:avLst/>
          </a:prstGeom>
          <a:noFill/>
          <a:ln>
            <a:noFill/>
          </a:ln>
        </p:spPr>
      </p:pic>
      <p:pic>
        <p:nvPicPr>
          <p:cNvPr id="201" name="Google Shape;201;g114b27b5351_0_24">
            <a:hlinkClick action="ppaction://hlinksldjump" r:id="rId12"/>
          </p:cNvPr>
          <p:cNvPicPr preferRelativeResize="0"/>
          <p:nvPr/>
        </p:nvPicPr>
        <p:blipFill rotWithShape="1">
          <a:blip r:embed="rId13">
            <a:alphaModFix/>
          </a:blip>
          <a:srcRect b="0" l="0" r="0" t="0"/>
          <a:stretch/>
        </p:blipFill>
        <p:spPr>
          <a:xfrm>
            <a:off x="2756947" y="3526249"/>
            <a:ext cx="771921" cy="862550"/>
          </a:xfrm>
          <a:prstGeom prst="rect">
            <a:avLst/>
          </a:prstGeom>
          <a:noFill/>
          <a:ln>
            <a:noFill/>
          </a:ln>
        </p:spPr>
      </p:pic>
      <p:pic>
        <p:nvPicPr>
          <p:cNvPr id="202" name="Google Shape;202;g114b27b5351_0_24">
            <a:hlinkClick action="ppaction://hlinksldjump" r:id="rId14"/>
          </p:cNvPr>
          <p:cNvPicPr preferRelativeResize="0"/>
          <p:nvPr/>
        </p:nvPicPr>
        <p:blipFill rotWithShape="1">
          <a:blip r:embed="rId15">
            <a:alphaModFix/>
          </a:blip>
          <a:srcRect b="0" l="0" r="0" t="0"/>
          <a:stretch/>
        </p:blipFill>
        <p:spPr>
          <a:xfrm>
            <a:off x="1468994" y="1498373"/>
            <a:ext cx="784284" cy="876359"/>
          </a:xfrm>
          <a:prstGeom prst="rect">
            <a:avLst/>
          </a:prstGeom>
          <a:noFill/>
          <a:ln>
            <a:noFill/>
          </a:ln>
        </p:spPr>
      </p:pic>
      <p:cxnSp>
        <p:nvCxnSpPr>
          <p:cNvPr id="203" name="Google Shape;203;g114b27b5351_0_24"/>
          <p:cNvCxnSpPr/>
          <p:nvPr/>
        </p:nvCxnSpPr>
        <p:spPr>
          <a:xfrm>
            <a:off x="1009597" y="1936551"/>
            <a:ext cx="370800" cy="0"/>
          </a:xfrm>
          <a:prstGeom prst="straightConnector1">
            <a:avLst/>
          </a:prstGeom>
          <a:noFill/>
          <a:ln cap="flat" cmpd="sng" w="19050">
            <a:solidFill>
              <a:srgbClr val="757070"/>
            </a:solidFill>
            <a:prstDash val="solid"/>
            <a:miter lim="800000"/>
            <a:headEnd len="sm" w="sm" type="none"/>
            <a:tailEnd len="sm" w="sm" type="none"/>
          </a:ln>
        </p:spPr>
      </p:cxnSp>
      <p:cxnSp>
        <p:nvCxnSpPr>
          <p:cNvPr id="204" name="Google Shape;204;g114b27b5351_0_24"/>
          <p:cNvCxnSpPr/>
          <p:nvPr/>
        </p:nvCxnSpPr>
        <p:spPr>
          <a:xfrm>
            <a:off x="2326207" y="1936551"/>
            <a:ext cx="370800" cy="0"/>
          </a:xfrm>
          <a:prstGeom prst="straightConnector1">
            <a:avLst/>
          </a:prstGeom>
          <a:noFill/>
          <a:ln cap="flat" cmpd="sng" w="19050">
            <a:solidFill>
              <a:srgbClr val="757070"/>
            </a:solidFill>
            <a:prstDash val="solid"/>
            <a:miter lim="800000"/>
            <a:headEnd len="sm" w="sm" type="none"/>
            <a:tailEnd len="sm" w="sm" type="none"/>
          </a:ln>
        </p:spPr>
      </p:cxnSp>
      <p:pic>
        <p:nvPicPr>
          <p:cNvPr id="205" name="Google Shape;205;g114b27b5351_0_24">
            <a:hlinkClick action="ppaction://hlinksldjump" r:id="rId16"/>
          </p:cNvPr>
          <p:cNvPicPr preferRelativeResize="0"/>
          <p:nvPr/>
        </p:nvPicPr>
        <p:blipFill rotWithShape="1">
          <a:blip r:embed="rId6">
            <a:alphaModFix/>
          </a:blip>
          <a:srcRect b="0" l="0" r="0" t="0"/>
          <a:stretch/>
        </p:blipFill>
        <p:spPr>
          <a:xfrm>
            <a:off x="168128" y="1498373"/>
            <a:ext cx="784284" cy="876359"/>
          </a:xfrm>
          <a:prstGeom prst="rect">
            <a:avLst/>
          </a:prstGeom>
          <a:noFill/>
          <a:ln>
            <a:noFill/>
          </a:ln>
        </p:spPr>
      </p:pic>
      <p:pic>
        <p:nvPicPr>
          <p:cNvPr id="206" name="Google Shape;206;g114b27b5351_0_24">
            <a:hlinkClick action="ppaction://hlinksldjump" r:id="rId17"/>
          </p:cNvPr>
          <p:cNvPicPr preferRelativeResize="0"/>
          <p:nvPr/>
        </p:nvPicPr>
        <p:blipFill rotWithShape="1">
          <a:blip r:embed="rId18">
            <a:alphaModFix/>
          </a:blip>
          <a:srcRect b="0" l="0" r="0" t="0"/>
          <a:stretch/>
        </p:blipFill>
        <p:spPr>
          <a:xfrm>
            <a:off x="2769919" y="1499065"/>
            <a:ext cx="784284" cy="876359"/>
          </a:xfrm>
          <a:prstGeom prst="rect">
            <a:avLst/>
          </a:prstGeom>
          <a:noFill/>
          <a:ln>
            <a:noFill/>
          </a:ln>
        </p:spPr>
      </p:pic>
      <p:sp>
        <p:nvSpPr>
          <p:cNvPr id="207" name="Google Shape;207;g114b27b5351_0_24"/>
          <p:cNvSpPr/>
          <p:nvPr/>
        </p:nvSpPr>
        <p:spPr>
          <a:xfrm rot="-8100000">
            <a:off x="2242388" y="993088"/>
            <a:ext cx="4871824" cy="4871824"/>
          </a:xfrm>
          <a:prstGeom prst="rtTriangle">
            <a:avLst/>
          </a:pr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08" name="Google Shape;208;g114b27b5351_0_24"/>
          <p:cNvPicPr preferRelativeResize="0"/>
          <p:nvPr/>
        </p:nvPicPr>
        <p:blipFill rotWithShape="1">
          <a:blip r:embed="rId19">
            <a:alphaModFix/>
          </a:blip>
          <a:srcRect b="0" l="0" r="0" t="0"/>
          <a:stretch/>
        </p:blipFill>
        <p:spPr>
          <a:xfrm>
            <a:off x="5956050" y="459600"/>
            <a:ext cx="5961524" cy="5942676"/>
          </a:xfrm>
          <a:prstGeom prst="rect">
            <a:avLst/>
          </a:prstGeom>
          <a:noFill/>
          <a:ln>
            <a:noFill/>
          </a:ln>
        </p:spPr>
      </p:pic>
      <p:cxnSp>
        <p:nvCxnSpPr>
          <p:cNvPr id="209" name="Google Shape;209;g114b27b5351_0_24"/>
          <p:cNvCxnSpPr/>
          <p:nvPr/>
        </p:nvCxnSpPr>
        <p:spPr>
          <a:xfrm>
            <a:off x="1010254" y="3950277"/>
            <a:ext cx="371100" cy="0"/>
          </a:xfrm>
          <a:prstGeom prst="straightConnector1">
            <a:avLst/>
          </a:prstGeom>
          <a:noFill/>
          <a:ln cap="flat" cmpd="sng" w="19050">
            <a:solidFill>
              <a:srgbClr val="757070"/>
            </a:solidFill>
            <a:prstDash val="solid"/>
            <a:miter lim="800000"/>
            <a:headEnd len="sm" w="sm" type="none"/>
            <a:tailEnd len="sm" w="sm" type="none"/>
          </a:ln>
        </p:spPr>
      </p:cxnSp>
      <p:cxnSp>
        <p:nvCxnSpPr>
          <p:cNvPr id="210" name="Google Shape;210;g114b27b5351_0_24"/>
          <p:cNvCxnSpPr/>
          <p:nvPr/>
        </p:nvCxnSpPr>
        <p:spPr>
          <a:xfrm>
            <a:off x="2327913" y="3950277"/>
            <a:ext cx="371100" cy="0"/>
          </a:xfrm>
          <a:prstGeom prst="straightConnector1">
            <a:avLst/>
          </a:prstGeom>
          <a:noFill/>
          <a:ln cap="flat" cmpd="sng" w="19050">
            <a:solidFill>
              <a:srgbClr val="757070"/>
            </a:solidFill>
            <a:prstDash val="solid"/>
            <a:miter lim="800000"/>
            <a:headEnd len="sm" w="sm" type="none"/>
            <a:tailEnd len="sm" w="sm" type="none"/>
          </a:ln>
        </p:spPr>
      </p:cxnSp>
      <p:sp>
        <p:nvSpPr>
          <p:cNvPr id="211" name="Google Shape;211;g114b27b5351_0_24"/>
          <p:cNvSpPr txBox="1"/>
          <p:nvPr/>
        </p:nvSpPr>
        <p:spPr>
          <a:xfrm>
            <a:off x="66700" y="43275"/>
            <a:ext cx="76662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Roboto"/>
                <a:ea typeface="Roboto"/>
                <a:cs typeface="Roboto"/>
                <a:sym typeface="Roboto"/>
              </a:rPr>
              <a:t>TRACKS IN VALUE DELIVERY</a:t>
            </a:r>
            <a:endParaRPr b="1" i="0" sz="2200" u="none" cap="none" strike="noStrike">
              <a:solidFill>
                <a:schemeClr val="dk1"/>
              </a:solidFill>
              <a:latin typeface="Roboto"/>
              <a:ea typeface="Roboto"/>
              <a:cs typeface="Roboto"/>
              <a:sym typeface="Roboto"/>
            </a:endParaRPr>
          </a:p>
        </p:txBody>
      </p:sp>
      <p:sp>
        <p:nvSpPr>
          <p:cNvPr id="212" name="Google Shape;212;g114b27b5351_0_24"/>
          <p:cNvSpPr txBox="1"/>
          <p:nvPr/>
        </p:nvSpPr>
        <p:spPr>
          <a:xfrm>
            <a:off x="76200" y="3116950"/>
            <a:ext cx="3591600" cy="384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900"/>
              <a:buFont typeface="Arial"/>
              <a:buNone/>
            </a:pPr>
            <a:r>
              <a:rPr b="1" i="0" lang="en-US" sz="1900" u="none" cap="none" strike="noStrike">
                <a:solidFill>
                  <a:schemeClr val="dk1"/>
                </a:solidFill>
                <a:latin typeface="Roboto"/>
                <a:ea typeface="Roboto"/>
                <a:cs typeface="Roboto"/>
                <a:sym typeface="Roboto"/>
              </a:rPr>
              <a:t>Delivery Management</a:t>
            </a:r>
            <a:endParaRPr b="1" i="0" sz="1900" u="none" cap="none" strike="noStrike">
              <a:solidFill>
                <a:schemeClr val="dk1"/>
              </a:solidFill>
              <a:latin typeface="Roboto"/>
              <a:ea typeface="Roboto"/>
              <a:cs typeface="Roboto"/>
              <a:sym typeface="Roboto"/>
            </a:endParaRPr>
          </a:p>
        </p:txBody>
      </p:sp>
      <p:sp>
        <p:nvSpPr>
          <p:cNvPr id="213" name="Google Shape;213;g114b27b5351_0_24"/>
          <p:cNvSpPr txBox="1"/>
          <p:nvPr/>
        </p:nvSpPr>
        <p:spPr>
          <a:xfrm>
            <a:off x="66700" y="5086500"/>
            <a:ext cx="3591600" cy="384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900"/>
              <a:buFont typeface="Arial"/>
              <a:buNone/>
            </a:pPr>
            <a:r>
              <a:rPr b="1" i="0" lang="en-US" sz="1900" u="none" cap="none" strike="noStrike">
                <a:solidFill>
                  <a:schemeClr val="dk1"/>
                </a:solidFill>
                <a:latin typeface="Roboto"/>
                <a:ea typeface="Roboto"/>
                <a:cs typeface="Roboto"/>
                <a:sym typeface="Roboto"/>
              </a:rPr>
              <a:t>Agile Engineering</a:t>
            </a:r>
            <a:endParaRPr b="1" i="0" sz="1900" u="none" cap="none" strike="noStrike">
              <a:solidFill>
                <a:schemeClr val="dk1"/>
              </a:solidFill>
              <a:latin typeface="Roboto"/>
              <a:ea typeface="Roboto"/>
              <a:cs typeface="Roboto"/>
              <a:sym typeface="Roboto"/>
            </a:endParaRPr>
          </a:p>
        </p:txBody>
      </p:sp>
      <p:sp>
        <p:nvSpPr>
          <p:cNvPr id="214" name="Google Shape;214;g114b27b5351_0_24"/>
          <p:cNvSpPr txBox="1"/>
          <p:nvPr/>
        </p:nvSpPr>
        <p:spPr>
          <a:xfrm>
            <a:off x="152400" y="1109850"/>
            <a:ext cx="3591600" cy="677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900"/>
              <a:buFont typeface="Arial"/>
              <a:buNone/>
            </a:pPr>
            <a:r>
              <a:rPr b="1" i="0" lang="en-US" sz="1900" u="none" cap="none" strike="noStrike">
                <a:solidFill>
                  <a:schemeClr val="dk1"/>
                </a:solidFill>
                <a:latin typeface="Roboto"/>
                <a:ea typeface="Roboto"/>
                <a:cs typeface="Roboto"/>
                <a:sym typeface="Roboto"/>
              </a:rPr>
              <a:t>Product Ownership</a:t>
            </a:r>
            <a:endParaRPr b="1" i="0" sz="19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900"/>
              <a:buFont typeface="Arial"/>
              <a:buNone/>
            </a:pPr>
            <a:r>
              <a:t/>
            </a:r>
            <a:endParaRPr b="1" i="0" sz="1900" u="none" cap="none" strike="noStrike">
              <a:solidFill>
                <a:schemeClr val="dk1"/>
              </a:solidFill>
              <a:latin typeface="Roboto"/>
              <a:ea typeface="Roboto"/>
              <a:cs typeface="Roboto"/>
              <a:sym typeface="Roboto"/>
            </a:endParaRPr>
          </a:p>
        </p:txBody>
      </p:sp>
      <p:sp>
        <p:nvSpPr>
          <p:cNvPr id="215" name="Google Shape;215;g114b27b5351_0_24"/>
          <p:cNvSpPr txBox="1"/>
          <p:nvPr/>
        </p:nvSpPr>
        <p:spPr>
          <a:xfrm>
            <a:off x="-9500" y="4334925"/>
            <a:ext cx="10143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1100"/>
              <a:buFont typeface="Arial"/>
              <a:buNone/>
            </a:pPr>
            <a:r>
              <a:rPr b="0" i="0" lang="en-US" sz="1000" u="none" cap="none" strike="noStrike">
                <a:solidFill>
                  <a:schemeClr val="dk1"/>
                </a:solidFill>
                <a:latin typeface="Calibri"/>
                <a:ea typeface="Calibri"/>
                <a:cs typeface="Calibri"/>
                <a:sym typeface="Calibri"/>
              </a:rPr>
              <a:t>Agile Fundamentals</a:t>
            </a:r>
            <a:endParaRPr b="0" i="0" sz="1000" u="none" cap="none" strike="noStrike">
              <a:solidFill>
                <a:srgbClr val="000000"/>
              </a:solidFill>
              <a:latin typeface="Calibri"/>
              <a:ea typeface="Calibri"/>
              <a:cs typeface="Calibri"/>
              <a:sym typeface="Calibri"/>
            </a:endParaRPr>
          </a:p>
        </p:txBody>
      </p:sp>
      <p:sp>
        <p:nvSpPr>
          <p:cNvPr id="216" name="Google Shape;216;g114b27b5351_0_24"/>
          <p:cNvSpPr txBox="1"/>
          <p:nvPr/>
        </p:nvSpPr>
        <p:spPr>
          <a:xfrm>
            <a:off x="1364850" y="4334925"/>
            <a:ext cx="1014300" cy="64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Calibri"/>
                <a:ea typeface="Calibri"/>
                <a:cs typeface="Calibri"/>
                <a:sym typeface="Calibri"/>
              </a:rPr>
              <a:t>Agile Project and Delivery Management</a:t>
            </a:r>
            <a:endParaRPr b="0" i="0" sz="1000" u="none" cap="none" strike="noStrike">
              <a:solidFill>
                <a:srgbClr val="000000"/>
              </a:solidFill>
              <a:latin typeface="Calibri"/>
              <a:ea typeface="Calibri"/>
              <a:cs typeface="Calibri"/>
              <a:sym typeface="Calibri"/>
            </a:endParaRPr>
          </a:p>
        </p:txBody>
      </p:sp>
      <p:sp>
        <p:nvSpPr>
          <p:cNvPr id="217" name="Google Shape;217;g114b27b5351_0_24"/>
          <p:cNvSpPr txBox="1"/>
          <p:nvPr/>
        </p:nvSpPr>
        <p:spPr>
          <a:xfrm>
            <a:off x="2653500" y="4334925"/>
            <a:ext cx="10143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Calibri"/>
                <a:ea typeface="Calibri"/>
                <a:cs typeface="Calibri"/>
                <a:sym typeface="Calibri"/>
              </a:rPr>
              <a:t>Delivery at Scale</a:t>
            </a:r>
            <a:endParaRPr b="0" i="0" sz="1000" u="none" cap="none" strike="noStrike">
              <a:solidFill>
                <a:srgbClr val="000000"/>
              </a:solidFill>
              <a:latin typeface="Calibri"/>
              <a:ea typeface="Calibri"/>
              <a:cs typeface="Calibri"/>
              <a:sym typeface="Calibri"/>
            </a:endParaRPr>
          </a:p>
        </p:txBody>
      </p:sp>
      <p:sp>
        <p:nvSpPr>
          <p:cNvPr id="218" name="Google Shape;218;g114b27b5351_0_24"/>
          <p:cNvSpPr txBox="1"/>
          <p:nvPr/>
        </p:nvSpPr>
        <p:spPr>
          <a:xfrm>
            <a:off x="2614300" y="2321450"/>
            <a:ext cx="1014300" cy="64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Calibri"/>
                <a:ea typeface="Calibri"/>
                <a:cs typeface="Calibri"/>
                <a:sym typeface="Calibri"/>
              </a:rPr>
              <a:t>Enterprise Product Ownership</a:t>
            </a:r>
            <a:endParaRPr b="0" i="0" sz="1000" u="none" cap="none" strike="noStrike">
              <a:solidFill>
                <a:srgbClr val="000000"/>
              </a:solidFill>
              <a:latin typeface="Calibri"/>
              <a:ea typeface="Calibri"/>
              <a:cs typeface="Calibri"/>
              <a:sym typeface="Calibri"/>
            </a:endParaRPr>
          </a:p>
        </p:txBody>
      </p:sp>
      <p:sp>
        <p:nvSpPr>
          <p:cNvPr id="219" name="Google Shape;219;g114b27b5351_0_24"/>
          <p:cNvSpPr txBox="1"/>
          <p:nvPr/>
        </p:nvSpPr>
        <p:spPr>
          <a:xfrm>
            <a:off x="1364850" y="2321450"/>
            <a:ext cx="10143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Calibri"/>
                <a:ea typeface="Calibri"/>
                <a:cs typeface="Calibri"/>
                <a:sym typeface="Calibri"/>
              </a:rPr>
              <a:t>Agile Product Ownership</a:t>
            </a:r>
            <a:endParaRPr b="0" i="0" sz="1000" u="none" cap="none" strike="noStrike">
              <a:solidFill>
                <a:srgbClr val="000000"/>
              </a:solidFill>
              <a:latin typeface="Calibri"/>
              <a:ea typeface="Calibri"/>
              <a:cs typeface="Calibri"/>
              <a:sym typeface="Calibri"/>
            </a:endParaRPr>
          </a:p>
        </p:txBody>
      </p:sp>
      <p:sp>
        <p:nvSpPr>
          <p:cNvPr id="220" name="Google Shape;220;g114b27b5351_0_24"/>
          <p:cNvSpPr txBox="1"/>
          <p:nvPr/>
        </p:nvSpPr>
        <p:spPr>
          <a:xfrm>
            <a:off x="76200" y="2321450"/>
            <a:ext cx="10143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Calibri"/>
                <a:ea typeface="Calibri"/>
                <a:cs typeface="Calibri"/>
                <a:sym typeface="Calibri"/>
              </a:rPr>
              <a:t>Agile Fundamentals</a:t>
            </a:r>
            <a:endParaRPr b="0" i="0" sz="1000" u="none" cap="none" strike="noStrike">
              <a:solidFill>
                <a:srgbClr val="000000"/>
              </a:solidFill>
              <a:latin typeface="Calibri"/>
              <a:ea typeface="Calibri"/>
              <a:cs typeface="Calibri"/>
              <a:sym typeface="Calibri"/>
            </a:endParaRPr>
          </a:p>
        </p:txBody>
      </p:sp>
      <p:sp>
        <p:nvSpPr>
          <p:cNvPr id="221" name="Google Shape;221;g114b27b5351_0_24"/>
          <p:cNvSpPr txBox="1"/>
          <p:nvPr/>
        </p:nvSpPr>
        <p:spPr>
          <a:xfrm>
            <a:off x="76200" y="6342875"/>
            <a:ext cx="10143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Calibri"/>
                <a:ea typeface="Calibri"/>
                <a:cs typeface="Calibri"/>
                <a:sym typeface="Calibri"/>
              </a:rPr>
              <a:t>Agile Fundamentals</a:t>
            </a:r>
            <a:endParaRPr b="0" i="0" sz="1000" u="none" cap="none" strike="noStrike">
              <a:solidFill>
                <a:srgbClr val="000000"/>
              </a:solidFill>
              <a:latin typeface="Calibri"/>
              <a:ea typeface="Calibri"/>
              <a:cs typeface="Calibri"/>
              <a:sym typeface="Calibri"/>
            </a:endParaRPr>
          </a:p>
        </p:txBody>
      </p:sp>
      <p:sp>
        <p:nvSpPr>
          <p:cNvPr id="222" name="Google Shape;222;g114b27b5351_0_24"/>
          <p:cNvSpPr txBox="1"/>
          <p:nvPr/>
        </p:nvSpPr>
        <p:spPr>
          <a:xfrm>
            <a:off x="1364850" y="6342875"/>
            <a:ext cx="10143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Calibri"/>
                <a:ea typeface="Calibri"/>
                <a:cs typeface="Calibri"/>
                <a:sym typeface="Calibri"/>
              </a:rPr>
              <a:t>Agile Programming</a:t>
            </a:r>
            <a:endParaRPr b="0" i="0" sz="1000" u="none" cap="none" strike="noStrike">
              <a:solidFill>
                <a:srgbClr val="000000"/>
              </a:solidFill>
              <a:latin typeface="Calibri"/>
              <a:ea typeface="Calibri"/>
              <a:cs typeface="Calibri"/>
              <a:sym typeface="Calibri"/>
            </a:endParaRPr>
          </a:p>
        </p:txBody>
      </p:sp>
      <p:sp>
        <p:nvSpPr>
          <p:cNvPr id="223" name="Google Shape;223;g114b27b5351_0_24"/>
          <p:cNvSpPr txBox="1"/>
          <p:nvPr/>
        </p:nvSpPr>
        <p:spPr>
          <a:xfrm>
            <a:off x="2690500" y="6359025"/>
            <a:ext cx="10143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Calibri"/>
                <a:ea typeface="Calibri"/>
                <a:cs typeface="Calibri"/>
                <a:sym typeface="Calibri"/>
              </a:rPr>
              <a:t>Agile Software Design</a:t>
            </a:r>
            <a:endParaRPr b="0" i="0" sz="1000" u="none" cap="none" strike="noStrike">
              <a:solidFill>
                <a:srgbClr val="000000"/>
              </a:solidFill>
              <a:latin typeface="Calibri"/>
              <a:ea typeface="Calibri"/>
              <a:cs typeface="Calibri"/>
              <a:sym typeface="Calibri"/>
            </a:endParaRPr>
          </a:p>
        </p:txBody>
      </p:sp>
      <p:sp>
        <p:nvSpPr>
          <p:cNvPr id="224" name="Google Shape;224;g114b27b5351_0_24"/>
          <p:cNvSpPr txBox="1"/>
          <p:nvPr/>
        </p:nvSpPr>
        <p:spPr>
          <a:xfrm>
            <a:off x="7513025" y="6428925"/>
            <a:ext cx="34419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u="sng">
                <a:solidFill>
                  <a:schemeClr val="hlink"/>
                </a:solidFill>
                <a:latin typeface="Roboto"/>
                <a:ea typeface="Roboto"/>
                <a:cs typeface="Roboto"/>
                <a:sym typeface="Roboto"/>
                <a:hlinkClick action="ppaction://hlinksldjump" r:id="rId20"/>
              </a:rPr>
              <a:t>Go Back to Learning Programs</a:t>
            </a:r>
            <a:endParaRPr b="1">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g114b27b5351_0_64"/>
          <p:cNvSpPr/>
          <p:nvPr/>
        </p:nvSpPr>
        <p:spPr>
          <a:xfrm>
            <a:off x="-58800" y="-13075"/>
            <a:ext cx="4731000" cy="6889800"/>
          </a:xfrm>
          <a:prstGeom prst="rect">
            <a:avLst/>
          </a:pr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30" name="Google Shape;230;g114b27b5351_0_64">
            <a:hlinkClick action="ppaction://hlinksldjump" r:id="rId3"/>
          </p:cNvPr>
          <p:cNvPicPr preferRelativeResize="0"/>
          <p:nvPr/>
        </p:nvPicPr>
        <p:blipFill rotWithShape="1">
          <a:blip r:embed="rId4">
            <a:alphaModFix/>
          </a:blip>
          <a:srcRect b="0" l="0" r="0" t="0"/>
          <a:stretch/>
        </p:blipFill>
        <p:spPr>
          <a:xfrm>
            <a:off x="203900" y="5449610"/>
            <a:ext cx="784905" cy="877064"/>
          </a:xfrm>
          <a:prstGeom prst="rect">
            <a:avLst/>
          </a:prstGeom>
          <a:noFill/>
          <a:ln>
            <a:noFill/>
          </a:ln>
        </p:spPr>
      </p:pic>
      <p:pic>
        <p:nvPicPr>
          <p:cNvPr id="231" name="Google Shape;231;g114b27b5351_0_64">
            <a:hlinkClick action="ppaction://hlinksldjump" r:id="rId5"/>
          </p:cNvPr>
          <p:cNvPicPr preferRelativeResize="0"/>
          <p:nvPr/>
        </p:nvPicPr>
        <p:blipFill rotWithShape="1">
          <a:blip r:embed="rId6">
            <a:alphaModFix/>
          </a:blip>
          <a:srcRect b="0" l="0" r="0" t="0"/>
          <a:stretch/>
        </p:blipFill>
        <p:spPr>
          <a:xfrm>
            <a:off x="1505798" y="5449610"/>
            <a:ext cx="784905" cy="877064"/>
          </a:xfrm>
          <a:prstGeom prst="rect">
            <a:avLst/>
          </a:prstGeom>
          <a:noFill/>
          <a:ln>
            <a:noFill/>
          </a:ln>
        </p:spPr>
      </p:pic>
      <p:cxnSp>
        <p:nvCxnSpPr>
          <p:cNvPr id="232" name="Google Shape;232;g114b27b5351_0_64"/>
          <p:cNvCxnSpPr/>
          <p:nvPr/>
        </p:nvCxnSpPr>
        <p:spPr>
          <a:xfrm>
            <a:off x="1046036" y="5888140"/>
            <a:ext cx="370800" cy="0"/>
          </a:xfrm>
          <a:prstGeom prst="straightConnector1">
            <a:avLst/>
          </a:prstGeom>
          <a:noFill/>
          <a:ln cap="flat" cmpd="sng" w="19050">
            <a:solidFill>
              <a:srgbClr val="757070"/>
            </a:solidFill>
            <a:prstDash val="solid"/>
            <a:miter lim="800000"/>
            <a:headEnd len="sm" w="sm" type="none"/>
            <a:tailEnd len="sm" w="sm" type="none"/>
          </a:ln>
        </p:spPr>
      </p:cxnSp>
      <p:cxnSp>
        <p:nvCxnSpPr>
          <p:cNvPr id="233" name="Google Shape;233;g114b27b5351_0_64"/>
          <p:cNvCxnSpPr/>
          <p:nvPr/>
        </p:nvCxnSpPr>
        <p:spPr>
          <a:xfrm>
            <a:off x="2363690" y="5888140"/>
            <a:ext cx="370800" cy="0"/>
          </a:xfrm>
          <a:prstGeom prst="straightConnector1">
            <a:avLst/>
          </a:prstGeom>
          <a:noFill/>
          <a:ln cap="flat" cmpd="sng" w="19050">
            <a:solidFill>
              <a:srgbClr val="757070"/>
            </a:solidFill>
            <a:prstDash val="solid"/>
            <a:miter lim="800000"/>
            <a:headEnd len="sm" w="sm" type="none"/>
            <a:tailEnd len="sm" w="sm" type="none"/>
          </a:ln>
        </p:spPr>
      </p:cxnSp>
      <p:pic>
        <p:nvPicPr>
          <p:cNvPr id="234" name="Google Shape;234;g114b27b5351_0_64">
            <a:hlinkClick action="ppaction://hlinksldjump" r:id="rId7"/>
          </p:cNvPr>
          <p:cNvPicPr preferRelativeResize="0"/>
          <p:nvPr/>
        </p:nvPicPr>
        <p:blipFill rotWithShape="1">
          <a:blip r:embed="rId8">
            <a:alphaModFix/>
          </a:blip>
          <a:srcRect b="0" l="0" r="0" t="0"/>
          <a:stretch/>
        </p:blipFill>
        <p:spPr>
          <a:xfrm>
            <a:off x="2781437" y="5449600"/>
            <a:ext cx="784905" cy="877064"/>
          </a:xfrm>
          <a:prstGeom prst="rect">
            <a:avLst/>
          </a:prstGeom>
          <a:noFill/>
          <a:ln>
            <a:noFill/>
          </a:ln>
        </p:spPr>
      </p:pic>
      <p:pic>
        <p:nvPicPr>
          <p:cNvPr id="235" name="Google Shape;235;g114b27b5351_0_64">
            <a:hlinkClick action="ppaction://hlinksldjump" r:id="rId9"/>
          </p:cNvPr>
          <p:cNvPicPr preferRelativeResize="0"/>
          <p:nvPr/>
        </p:nvPicPr>
        <p:blipFill rotWithShape="1">
          <a:blip r:embed="rId10">
            <a:alphaModFix/>
          </a:blip>
          <a:srcRect b="0" l="0" r="0" t="0"/>
          <a:stretch/>
        </p:blipFill>
        <p:spPr>
          <a:xfrm>
            <a:off x="1492969" y="3511735"/>
            <a:ext cx="784306" cy="876384"/>
          </a:xfrm>
          <a:prstGeom prst="rect">
            <a:avLst/>
          </a:prstGeom>
          <a:noFill/>
          <a:ln>
            <a:noFill/>
          </a:ln>
        </p:spPr>
      </p:pic>
      <p:cxnSp>
        <p:nvCxnSpPr>
          <p:cNvPr id="236" name="Google Shape;236;g114b27b5351_0_64"/>
          <p:cNvCxnSpPr/>
          <p:nvPr/>
        </p:nvCxnSpPr>
        <p:spPr>
          <a:xfrm>
            <a:off x="1033558" y="3949927"/>
            <a:ext cx="370800" cy="0"/>
          </a:xfrm>
          <a:prstGeom prst="straightConnector1">
            <a:avLst/>
          </a:prstGeom>
          <a:noFill/>
          <a:ln cap="flat" cmpd="sng" w="19050">
            <a:solidFill>
              <a:srgbClr val="757070"/>
            </a:solidFill>
            <a:prstDash val="solid"/>
            <a:miter lim="800000"/>
            <a:headEnd len="sm" w="sm" type="none"/>
            <a:tailEnd len="sm" w="sm" type="none"/>
          </a:ln>
        </p:spPr>
      </p:cxnSp>
      <p:cxnSp>
        <p:nvCxnSpPr>
          <p:cNvPr id="237" name="Google Shape;237;g114b27b5351_0_64"/>
          <p:cNvCxnSpPr/>
          <p:nvPr/>
        </p:nvCxnSpPr>
        <p:spPr>
          <a:xfrm>
            <a:off x="2350205" y="3949927"/>
            <a:ext cx="370800" cy="0"/>
          </a:xfrm>
          <a:prstGeom prst="straightConnector1">
            <a:avLst/>
          </a:prstGeom>
          <a:noFill/>
          <a:ln cap="flat" cmpd="sng" w="19050">
            <a:solidFill>
              <a:srgbClr val="757070"/>
            </a:solidFill>
            <a:prstDash val="solid"/>
            <a:miter lim="800000"/>
            <a:headEnd len="sm" w="sm" type="none"/>
            <a:tailEnd len="sm" w="sm" type="none"/>
          </a:ln>
        </p:spPr>
      </p:cxnSp>
      <p:pic>
        <p:nvPicPr>
          <p:cNvPr id="238" name="Google Shape;238;g114b27b5351_0_64">
            <a:hlinkClick action="ppaction://hlinksldjump" r:id="rId11"/>
          </p:cNvPr>
          <p:cNvPicPr preferRelativeResize="0"/>
          <p:nvPr/>
        </p:nvPicPr>
        <p:blipFill rotWithShape="1">
          <a:blip r:embed="rId12">
            <a:alphaModFix/>
          </a:blip>
          <a:srcRect b="0" l="0" r="0" t="0"/>
          <a:stretch/>
        </p:blipFill>
        <p:spPr>
          <a:xfrm>
            <a:off x="192065" y="3511735"/>
            <a:ext cx="784306" cy="876384"/>
          </a:xfrm>
          <a:prstGeom prst="rect">
            <a:avLst/>
          </a:prstGeom>
          <a:noFill/>
          <a:ln>
            <a:noFill/>
          </a:ln>
        </p:spPr>
      </p:pic>
      <p:pic>
        <p:nvPicPr>
          <p:cNvPr id="239" name="Google Shape;239;g114b27b5351_0_64">
            <a:hlinkClick action="ppaction://hlinksldjump" r:id="rId13"/>
          </p:cNvPr>
          <p:cNvPicPr preferRelativeResize="0"/>
          <p:nvPr/>
        </p:nvPicPr>
        <p:blipFill rotWithShape="1">
          <a:blip r:embed="rId14">
            <a:alphaModFix/>
          </a:blip>
          <a:srcRect b="0" l="0" r="0" t="0"/>
          <a:stretch/>
        </p:blipFill>
        <p:spPr>
          <a:xfrm>
            <a:off x="2767634" y="3512427"/>
            <a:ext cx="784306" cy="876384"/>
          </a:xfrm>
          <a:prstGeom prst="rect">
            <a:avLst/>
          </a:prstGeom>
          <a:noFill/>
          <a:ln>
            <a:noFill/>
          </a:ln>
        </p:spPr>
      </p:pic>
      <p:pic>
        <p:nvPicPr>
          <p:cNvPr id="240" name="Google Shape;240;g114b27b5351_0_64">
            <a:hlinkClick action="ppaction://hlinksldjump" r:id="rId15"/>
          </p:cNvPr>
          <p:cNvPicPr preferRelativeResize="0"/>
          <p:nvPr/>
        </p:nvPicPr>
        <p:blipFill rotWithShape="1">
          <a:blip r:embed="rId16">
            <a:alphaModFix/>
          </a:blip>
          <a:srcRect b="0" l="0" r="0" t="0"/>
          <a:stretch/>
        </p:blipFill>
        <p:spPr>
          <a:xfrm>
            <a:off x="1475546" y="1498350"/>
            <a:ext cx="782825" cy="876384"/>
          </a:xfrm>
          <a:prstGeom prst="rect">
            <a:avLst/>
          </a:prstGeom>
          <a:noFill/>
          <a:ln>
            <a:noFill/>
          </a:ln>
        </p:spPr>
      </p:pic>
      <p:pic>
        <p:nvPicPr>
          <p:cNvPr id="241" name="Google Shape;241;g114b27b5351_0_64">
            <a:hlinkClick action="ppaction://hlinksldjump" r:id="rId17"/>
          </p:cNvPr>
          <p:cNvPicPr preferRelativeResize="0"/>
          <p:nvPr/>
        </p:nvPicPr>
        <p:blipFill rotWithShape="1">
          <a:blip r:embed="rId12">
            <a:alphaModFix/>
          </a:blip>
          <a:srcRect b="0" l="0" r="0" t="0"/>
          <a:stretch/>
        </p:blipFill>
        <p:spPr>
          <a:xfrm>
            <a:off x="177100" y="1498350"/>
            <a:ext cx="782825" cy="876384"/>
          </a:xfrm>
          <a:prstGeom prst="rect">
            <a:avLst/>
          </a:prstGeom>
          <a:noFill/>
          <a:ln>
            <a:noFill/>
          </a:ln>
        </p:spPr>
      </p:pic>
      <p:pic>
        <p:nvPicPr>
          <p:cNvPr id="242" name="Google Shape;242;g114b27b5351_0_64">
            <a:hlinkClick action="ppaction://hlinksldjump" r:id="rId18"/>
          </p:cNvPr>
          <p:cNvPicPr preferRelativeResize="0"/>
          <p:nvPr/>
        </p:nvPicPr>
        <p:blipFill rotWithShape="1">
          <a:blip r:embed="rId19">
            <a:alphaModFix/>
          </a:blip>
          <a:srcRect b="0" l="0" r="0" t="0"/>
          <a:stretch/>
        </p:blipFill>
        <p:spPr>
          <a:xfrm>
            <a:off x="2774050" y="1499042"/>
            <a:ext cx="782825" cy="876384"/>
          </a:xfrm>
          <a:prstGeom prst="rect">
            <a:avLst/>
          </a:prstGeom>
          <a:noFill/>
          <a:ln>
            <a:noFill/>
          </a:ln>
        </p:spPr>
      </p:pic>
      <p:sp>
        <p:nvSpPr>
          <p:cNvPr id="243" name="Google Shape;243;g114b27b5351_0_64"/>
          <p:cNvSpPr/>
          <p:nvPr/>
        </p:nvSpPr>
        <p:spPr>
          <a:xfrm rot="-8100000">
            <a:off x="2242388" y="993088"/>
            <a:ext cx="4871824" cy="4871824"/>
          </a:xfrm>
          <a:prstGeom prst="rtTriangle">
            <a:avLst/>
          </a:pr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44" name="Google Shape;244;g114b27b5351_0_64"/>
          <p:cNvPicPr preferRelativeResize="0"/>
          <p:nvPr/>
        </p:nvPicPr>
        <p:blipFill rotWithShape="1">
          <a:blip r:embed="rId20">
            <a:alphaModFix/>
          </a:blip>
          <a:srcRect b="0" l="0" r="0" t="0"/>
          <a:stretch/>
        </p:blipFill>
        <p:spPr>
          <a:xfrm>
            <a:off x="5956050" y="459600"/>
            <a:ext cx="5961524" cy="5942676"/>
          </a:xfrm>
          <a:prstGeom prst="rect">
            <a:avLst/>
          </a:prstGeom>
          <a:noFill/>
          <a:ln>
            <a:noFill/>
          </a:ln>
        </p:spPr>
      </p:pic>
      <p:cxnSp>
        <p:nvCxnSpPr>
          <p:cNvPr id="245" name="Google Shape;245;g114b27b5351_0_64"/>
          <p:cNvCxnSpPr/>
          <p:nvPr/>
        </p:nvCxnSpPr>
        <p:spPr>
          <a:xfrm>
            <a:off x="1010254" y="3950277"/>
            <a:ext cx="371100" cy="0"/>
          </a:xfrm>
          <a:prstGeom prst="straightConnector1">
            <a:avLst/>
          </a:prstGeom>
          <a:noFill/>
          <a:ln cap="flat" cmpd="sng" w="19050">
            <a:solidFill>
              <a:srgbClr val="757070"/>
            </a:solidFill>
            <a:prstDash val="solid"/>
            <a:miter lim="800000"/>
            <a:headEnd len="sm" w="sm" type="none"/>
            <a:tailEnd len="sm" w="sm" type="none"/>
          </a:ln>
        </p:spPr>
      </p:cxnSp>
      <p:cxnSp>
        <p:nvCxnSpPr>
          <p:cNvPr id="246" name="Google Shape;246;g114b27b5351_0_64"/>
          <p:cNvCxnSpPr/>
          <p:nvPr/>
        </p:nvCxnSpPr>
        <p:spPr>
          <a:xfrm>
            <a:off x="2327913" y="3950277"/>
            <a:ext cx="371100" cy="0"/>
          </a:xfrm>
          <a:prstGeom prst="straightConnector1">
            <a:avLst/>
          </a:prstGeom>
          <a:noFill/>
          <a:ln cap="flat" cmpd="sng" w="19050">
            <a:solidFill>
              <a:srgbClr val="757070"/>
            </a:solidFill>
            <a:prstDash val="solid"/>
            <a:miter lim="800000"/>
            <a:headEnd len="sm" w="sm" type="none"/>
            <a:tailEnd len="sm" w="sm" type="none"/>
          </a:ln>
        </p:spPr>
      </p:cxnSp>
      <p:sp>
        <p:nvSpPr>
          <p:cNvPr id="247" name="Google Shape;247;g114b27b5351_0_64"/>
          <p:cNvSpPr txBox="1"/>
          <p:nvPr/>
        </p:nvSpPr>
        <p:spPr>
          <a:xfrm>
            <a:off x="66700" y="43275"/>
            <a:ext cx="76662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Roboto"/>
                <a:ea typeface="Roboto"/>
                <a:cs typeface="Roboto"/>
                <a:sym typeface="Roboto"/>
              </a:rPr>
              <a:t>TRACKS IN VALUE DELIVERY</a:t>
            </a:r>
            <a:endParaRPr b="1" i="0" sz="2200" u="none" cap="none" strike="noStrike">
              <a:solidFill>
                <a:schemeClr val="dk1"/>
              </a:solidFill>
              <a:latin typeface="Roboto"/>
              <a:ea typeface="Roboto"/>
              <a:cs typeface="Roboto"/>
              <a:sym typeface="Roboto"/>
            </a:endParaRPr>
          </a:p>
        </p:txBody>
      </p:sp>
      <p:sp>
        <p:nvSpPr>
          <p:cNvPr id="248" name="Google Shape;248;g114b27b5351_0_64"/>
          <p:cNvSpPr txBox="1"/>
          <p:nvPr/>
        </p:nvSpPr>
        <p:spPr>
          <a:xfrm>
            <a:off x="76200" y="3116950"/>
            <a:ext cx="3591600" cy="384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900"/>
              <a:buFont typeface="Arial"/>
              <a:buNone/>
            </a:pPr>
            <a:r>
              <a:rPr b="1" i="0" lang="en-US" sz="1900" u="none" cap="none" strike="noStrike">
                <a:solidFill>
                  <a:schemeClr val="dk1"/>
                </a:solidFill>
                <a:latin typeface="Roboto"/>
                <a:ea typeface="Roboto"/>
                <a:cs typeface="Roboto"/>
                <a:sym typeface="Roboto"/>
              </a:rPr>
              <a:t>DevOps</a:t>
            </a:r>
            <a:endParaRPr b="1" i="0" sz="1900" u="none" cap="none" strike="noStrike">
              <a:solidFill>
                <a:schemeClr val="dk1"/>
              </a:solidFill>
              <a:latin typeface="Roboto"/>
              <a:ea typeface="Roboto"/>
              <a:cs typeface="Roboto"/>
              <a:sym typeface="Roboto"/>
            </a:endParaRPr>
          </a:p>
        </p:txBody>
      </p:sp>
      <p:sp>
        <p:nvSpPr>
          <p:cNvPr id="249" name="Google Shape;249;g114b27b5351_0_64"/>
          <p:cNvSpPr txBox="1"/>
          <p:nvPr/>
        </p:nvSpPr>
        <p:spPr>
          <a:xfrm>
            <a:off x="66700" y="5086500"/>
            <a:ext cx="3591600" cy="384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900"/>
              <a:buFont typeface="Arial"/>
              <a:buNone/>
            </a:pPr>
            <a:r>
              <a:rPr b="1" i="0" lang="en-US" sz="1900" u="none" cap="none" strike="noStrike">
                <a:solidFill>
                  <a:schemeClr val="dk1"/>
                </a:solidFill>
                <a:latin typeface="Roboto"/>
                <a:ea typeface="Roboto"/>
                <a:cs typeface="Roboto"/>
                <a:sym typeface="Roboto"/>
              </a:rPr>
              <a:t>Product Strategy</a:t>
            </a:r>
            <a:endParaRPr b="1" i="0" sz="1900" u="none" cap="none" strike="noStrike">
              <a:solidFill>
                <a:schemeClr val="dk1"/>
              </a:solidFill>
              <a:latin typeface="Roboto"/>
              <a:ea typeface="Roboto"/>
              <a:cs typeface="Roboto"/>
              <a:sym typeface="Roboto"/>
            </a:endParaRPr>
          </a:p>
        </p:txBody>
      </p:sp>
      <p:sp>
        <p:nvSpPr>
          <p:cNvPr id="250" name="Google Shape;250;g114b27b5351_0_64"/>
          <p:cNvSpPr txBox="1"/>
          <p:nvPr/>
        </p:nvSpPr>
        <p:spPr>
          <a:xfrm>
            <a:off x="152400" y="1109850"/>
            <a:ext cx="3591600" cy="384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900"/>
              <a:buFont typeface="Arial"/>
              <a:buNone/>
            </a:pPr>
            <a:r>
              <a:rPr b="1" i="0" lang="en-US" sz="1900" u="none" cap="none" strike="noStrike">
                <a:solidFill>
                  <a:schemeClr val="dk1"/>
                </a:solidFill>
                <a:latin typeface="Roboto"/>
                <a:ea typeface="Roboto"/>
                <a:cs typeface="Roboto"/>
                <a:sym typeface="Roboto"/>
              </a:rPr>
              <a:t>Agile Testing</a:t>
            </a:r>
            <a:endParaRPr b="1" i="0" sz="1900" u="none" cap="none" strike="noStrike">
              <a:solidFill>
                <a:schemeClr val="dk1"/>
              </a:solidFill>
              <a:latin typeface="Roboto"/>
              <a:ea typeface="Roboto"/>
              <a:cs typeface="Roboto"/>
              <a:sym typeface="Roboto"/>
            </a:endParaRPr>
          </a:p>
        </p:txBody>
      </p:sp>
      <p:sp>
        <p:nvSpPr>
          <p:cNvPr id="251" name="Google Shape;251;g114b27b5351_0_64"/>
          <p:cNvSpPr txBox="1"/>
          <p:nvPr/>
        </p:nvSpPr>
        <p:spPr>
          <a:xfrm>
            <a:off x="-9500" y="4334925"/>
            <a:ext cx="10143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1100"/>
              <a:buFont typeface="Arial"/>
              <a:buNone/>
            </a:pPr>
            <a:r>
              <a:rPr b="0" i="0" lang="en-US" sz="1000" u="none" cap="none" strike="noStrike">
                <a:solidFill>
                  <a:schemeClr val="dk1"/>
                </a:solidFill>
                <a:latin typeface="Calibri"/>
                <a:ea typeface="Calibri"/>
                <a:cs typeface="Calibri"/>
                <a:sym typeface="Calibri"/>
              </a:rPr>
              <a:t>Agile Fundamentals</a:t>
            </a:r>
            <a:endParaRPr b="0" i="0" sz="1000" u="none" cap="none" strike="noStrike">
              <a:solidFill>
                <a:schemeClr val="dk1"/>
              </a:solidFill>
              <a:latin typeface="Calibri"/>
              <a:ea typeface="Calibri"/>
              <a:cs typeface="Calibri"/>
              <a:sym typeface="Calibri"/>
            </a:endParaRPr>
          </a:p>
        </p:txBody>
      </p:sp>
      <p:sp>
        <p:nvSpPr>
          <p:cNvPr id="252" name="Google Shape;252;g114b27b5351_0_64"/>
          <p:cNvSpPr txBox="1"/>
          <p:nvPr/>
        </p:nvSpPr>
        <p:spPr>
          <a:xfrm>
            <a:off x="1364850" y="4334925"/>
            <a:ext cx="10143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Calibri"/>
                <a:ea typeface="Calibri"/>
                <a:cs typeface="Calibri"/>
                <a:sym typeface="Calibri"/>
              </a:rPr>
              <a:t>Foundations of DevOps</a:t>
            </a:r>
            <a:endParaRPr b="0" i="0" sz="1000" u="none" cap="none" strike="noStrike">
              <a:solidFill>
                <a:srgbClr val="000000"/>
              </a:solidFill>
              <a:latin typeface="Calibri"/>
              <a:ea typeface="Calibri"/>
              <a:cs typeface="Calibri"/>
              <a:sym typeface="Calibri"/>
            </a:endParaRPr>
          </a:p>
        </p:txBody>
      </p:sp>
      <p:sp>
        <p:nvSpPr>
          <p:cNvPr id="253" name="Google Shape;253;g114b27b5351_0_64"/>
          <p:cNvSpPr txBox="1"/>
          <p:nvPr/>
        </p:nvSpPr>
        <p:spPr>
          <a:xfrm>
            <a:off x="2653500" y="4334925"/>
            <a:ext cx="10143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Calibri"/>
                <a:ea typeface="Calibri"/>
                <a:cs typeface="Calibri"/>
                <a:sym typeface="Calibri"/>
              </a:rPr>
              <a:t>Implementing DevOps</a:t>
            </a:r>
            <a:endParaRPr b="0" i="0" sz="1000" u="none" cap="none" strike="noStrike">
              <a:solidFill>
                <a:srgbClr val="000000"/>
              </a:solidFill>
              <a:latin typeface="Calibri"/>
              <a:ea typeface="Calibri"/>
              <a:cs typeface="Calibri"/>
              <a:sym typeface="Calibri"/>
            </a:endParaRPr>
          </a:p>
        </p:txBody>
      </p:sp>
      <p:sp>
        <p:nvSpPr>
          <p:cNvPr id="254" name="Google Shape;254;g114b27b5351_0_64"/>
          <p:cNvSpPr txBox="1"/>
          <p:nvPr/>
        </p:nvSpPr>
        <p:spPr>
          <a:xfrm>
            <a:off x="2614300" y="2321450"/>
            <a:ext cx="10143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Calibri"/>
                <a:ea typeface="Calibri"/>
                <a:cs typeface="Calibri"/>
                <a:sym typeface="Calibri"/>
              </a:rPr>
              <a:t>Agile Test Automation</a:t>
            </a:r>
            <a:endParaRPr b="0" i="0" sz="1000" u="none" cap="none" strike="noStrike">
              <a:solidFill>
                <a:srgbClr val="000000"/>
              </a:solidFill>
              <a:latin typeface="Calibri"/>
              <a:ea typeface="Calibri"/>
              <a:cs typeface="Calibri"/>
              <a:sym typeface="Calibri"/>
            </a:endParaRPr>
          </a:p>
        </p:txBody>
      </p:sp>
      <p:sp>
        <p:nvSpPr>
          <p:cNvPr id="255" name="Google Shape;255;g114b27b5351_0_64"/>
          <p:cNvSpPr txBox="1"/>
          <p:nvPr/>
        </p:nvSpPr>
        <p:spPr>
          <a:xfrm>
            <a:off x="1364850" y="2321450"/>
            <a:ext cx="1014300" cy="338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Calibri"/>
                <a:ea typeface="Calibri"/>
                <a:cs typeface="Calibri"/>
                <a:sym typeface="Calibri"/>
              </a:rPr>
              <a:t>Agile Testing</a:t>
            </a:r>
            <a:endParaRPr b="0" i="0" sz="1000" u="none" cap="none" strike="noStrike">
              <a:solidFill>
                <a:srgbClr val="000000"/>
              </a:solidFill>
              <a:latin typeface="Calibri"/>
              <a:ea typeface="Calibri"/>
              <a:cs typeface="Calibri"/>
              <a:sym typeface="Calibri"/>
            </a:endParaRPr>
          </a:p>
        </p:txBody>
      </p:sp>
      <p:sp>
        <p:nvSpPr>
          <p:cNvPr id="256" name="Google Shape;256;g114b27b5351_0_64"/>
          <p:cNvSpPr txBox="1"/>
          <p:nvPr/>
        </p:nvSpPr>
        <p:spPr>
          <a:xfrm>
            <a:off x="76200" y="2321450"/>
            <a:ext cx="10143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Calibri"/>
                <a:ea typeface="Calibri"/>
                <a:cs typeface="Calibri"/>
                <a:sym typeface="Calibri"/>
              </a:rPr>
              <a:t>Agile Fundamentals</a:t>
            </a:r>
            <a:endParaRPr b="0" i="0" sz="1000" u="none" cap="none" strike="noStrike">
              <a:solidFill>
                <a:srgbClr val="000000"/>
              </a:solidFill>
              <a:latin typeface="Calibri"/>
              <a:ea typeface="Calibri"/>
              <a:cs typeface="Calibri"/>
              <a:sym typeface="Calibri"/>
            </a:endParaRPr>
          </a:p>
        </p:txBody>
      </p:sp>
      <p:sp>
        <p:nvSpPr>
          <p:cNvPr id="257" name="Google Shape;257;g114b27b5351_0_64"/>
          <p:cNvSpPr txBox="1"/>
          <p:nvPr/>
        </p:nvSpPr>
        <p:spPr>
          <a:xfrm>
            <a:off x="76200" y="6342875"/>
            <a:ext cx="10143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Calibri"/>
                <a:ea typeface="Calibri"/>
                <a:cs typeface="Calibri"/>
                <a:sym typeface="Calibri"/>
              </a:rPr>
              <a:t>Business Agility Foundations</a:t>
            </a:r>
            <a:endParaRPr b="0" i="0" sz="1000" u="none" cap="none" strike="noStrike">
              <a:solidFill>
                <a:srgbClr val="000000"/>
              </a:solidFill>
              <a:latin typeface="Calibri"/>
              <a:ea typeface="Calibri"/>
              <a:cs typeface="Calibri"/>
              <a:sym typeface="Calibri"/>
            </a:endParaRPr>
          </a:p>
        </p:txBody>
      </p:sp>
      <p:sp>
        <p:nvSpPr>
          <p:cNvPr id="258" name="Google Shape;258;g114b27b5351_0_64"/>
          <p:cNvSpPr txBox="1"/>
          <p:nvPr/>
        </p:nvSpPr>
        <p:spPr>
          <a:xfrm>
            <a:off x="1364850" y="6342875"/>
            <a:ext cx="10143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Calibri"/>
                <a:ea typeface="Calibri"/>
                <a:cs typeface="Calibri"/>
                <a:sym typeface="Calibri"/>
              </a:rPr>
              <a:t>Product Management</a:t>
            </a:r>
            <a:endParaRPr b="0" i="0" sz="1000" u="none" cap="none" strike="noStrike">
              <a:solidFill>
                <a:srgbClr val="000000"/>
              </a:solidFill>
              <a:latin typeface="Calibri"/>
              <a:ea typeface="Calibri"/>
              <a:cs typeface="Calibri"/>
              <a:sym typeface="Calibri"/>
            </a:endParaRPr>
          </a:p>
        </p:txBody>
      </p:sp>
      <p:sp>
        <p:nvSpPr>
          <p:cNvPr id="259" name="Google Shape;259;g114b27b5351_0_64"/>
          <p:cNvSpPr txBox="1"/>
          <p:nvPr/>
        </p:nvSpPr>
        <p:spPr>
          <a:xfrm>
            <a:off x="2690500" y="6359025"/>
            <a:ext cx="10143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Calibri"/>
                <a:ea typeface="Calibri"/>
                <a:cs typeface="Calibri"/>
                <a:sym typeface="Calibri"/>
              </a:rPr>
              <a:t>Lean Portfolio Management</a:t>
            </a:r>
            <a:endParaRPr b="0" i="0" sz="1000" u="none" cap="none" strike="noStrike">
              <a:solidFill>
                <a:srgbClr val="000000"/>
              </a:solidFill>
              <a:latin typeface="Calibri"/>
              <a:ea typeface="Calibri"/>
              <a:cs typeface="Calibri"/>
              <a:sym typeface="Calibri"/>
            </a:endParaRPr>
          </a:p>
        </p:txBody>
      </p:sp>
      <p:cxnSp>
        <p:nvCxnSpPr>
          <p:cNvPr id="260" name="Google Shape;260;g114b27b5351_0_64"/>
          <p:cNvCxnSpPr/>
          <p:nvPr/>
        </p:nvCxnSpPr>
        <p:spPr>
          <a:xfrm>
            <a:off x="1010268" y="1935587"/>
            <a:ext cx="371100" cy="0"/>
          </a:xfrm>
          <a:prstGeom prst="straightConnector1">
            <a:avLst/>
          </a:prstGeom>
          <a:noFill/>
          <a:ln cap="flat" cmpd="sng" w="19050">
            <a:solidFill>
              <a:srgbClr val="757070"/>
            </a:solidFill>
            <a:prstDash val="solid"/>
            <a:miter lim="800000"/>
            <a:headEnd len="sm" w="sm" type="none"/>
            <a:tailEnd len="sm" w="sm" type="none"/>
          </a:ln>
        </p:spPr>
      </p:cxnSp>
      <p:cxnSp>
        <p:nvCxnSpPr>
          <p:cNvPr id="261" name="Google Shape;261;g114b27b5351_0_64"/>
          <p:cNvCxnSpPr/>
          <p:nvPr/>
        </p:nvCxnSpPr>
        <p:spPr>
          <a:xfrm>
            <a:off x="2327933" y="1935587"/>
            <a:ext cx="371100" cy="0"/>
          </a:xfrm>
          <a:prstGeom prst="straightConnector1">
            <a:avLst/>
          </a:prstGeom>
          <a:noFill/>
          <a:ln cap="flat" cmpd="sng" w="19050">
            <a:solidFill>
              <a:srgbClr val="757070"/>
            </a:solidFill>
            <a:prstDash val="solid"/>
            <a:miter lim="800000"/>
            <a:headEnd len="sm" w="sm" type="none"/>
            <a:tailEnd len="sm" w="sm" type="none"/>
          </a:ln>
        </p:spPr>
      </p:cxnSp>
      <p:sp>
        <p:nvSpPr>
          <p:cNvPr id="262" name="Google Shape;262;g114b27b5351_0_64"/>
          <p:cNvSpPr txBox="1"/>
          <p:nvPr/>
        </p:nvSpPr>
        <p:spPr>
          <a:xfrm>
            <a:off x="7513025" y="6428925"/>
            <a:ext cx="34419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u="sng">
                <a:solidFill>
                  <a:schemeClr val="hlink"/>
                </a:solidFill>
                <a:latin typeface="Roboto"/>
                <a:ea typeface="Roboto"/>
                <a:cs typeface="Roboto"/>
                <a:sym typeface="Roboto"/>
                <a:hlinkClick action="ppaction://hlinksldjump" r:id="rId21"/>
              </a:rPr>
              <a:t>Go Back to Learning Programs</a:t>
            </a:r>
            <a:endParaRPr b="1">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66" name="Shape 266"/>
        <p:cNvGrpSpPr/>
        <p:nvPr/>
      </p:nvGrpSpPr>
      <p:grpSpPr>
        <a:xfrm>
          <a:off x="0" y="0"/>
          <a:ext cx="0" cy="0"/>
          <a:chOff x="0" y="0"/>
          <a:chExt cx="0" cy="0"/>
        </a:xfrm>
      </p:grpSpPr>
      <p:pic>
        <p:nvPicPr>
          <p:cNvPr id="267" name="Google Shape;267;p7"/>
          <p:cNvPicPr preferRelativeResize="0"/>
          <p:nvPr/>
        </p:nvPicPr>
        <p:blipFill rotWithShape="1">
          <a:blip r:embed="rId3">
            <a:alphaModFix/>
          </a:blip>
          <a:srcRect b="22738" l="0" r="19008" t="25921"/>
          <a:stretch/>
        </p:blipFill>
        <p:spPr>
          <a:xfrm>
            <a:off x="6046825" y="0"/>
            <a:ext cx="6159474" cy="6857999"/>
          </a:xfrm>
          <a:prstGeom prst="rect">
            <a:avLst/>
          </a:prstGeom>
          <a:noFill/>
          <a:ln>
            <a:noFill/>
          </a:ln>
        </p:spPr>
      </p:pic>
      <p:pic>
        <p:nvPicPr>
          <p:cNvPr id="268" name="Google Shape;268;p7"/>
          <p:cNvPicPr preferRelativeResize="0"/>
          <p:nvPr/>
        </p:nvPicPr>
        <p:blipFill rotWithShape="1">
          <a:blip r:embed="rId4">
            <a:alphaModFix/>
          </a:blip>
          <a:srcRect b="0" l="0" r="0" t="0"/>
          <a:stretch/>
        </p:blipFill>
        <p:spPr>
          <a:xfrm>
            <a:off x="538105" y="187612"/>
            <a:ext cx="2116195" cy="2364665"/>
          </a:xfrm>
          <a:prstGeom prst="rect">
            <a:avLst/>
          </a:prstGeom>
          <a:noFill/>
          <a:ln>
            <a:noFill/>
          </a:ln>
        </p:spPr>
      </p:pic>
      <p:sp>
        <p:nvSpPr>
          <p:cNvPr id="269" name="Google Shape;269;p7"/>
          <p:cNvSpPr txBox="1"/>
          <p:nvPr/>
        </p:nvSpPr>
        <p:spPr>
          <a:xfrm>
            <a:off x="2823632" y="1016001"/>
            <a:ext cx="8771321" cy="132343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Roboto"/>
                <a:ea typeface="Roboto"/>
                <a:cs typeface="Roboto"/>
                <a:sym typeface="Roboto"/>
              </a:rPr>
              <a:t>Agile Fundamentals</a:t>
            </a:r>
            <a:br>
              <a:rPr b="0" i="0" lang="en-US" sz="4000" u="none" cap="none" strike="noStrike">
                <a:solidFill>
                  <a:schemeClr val="dk1"/>
                </a:solidFill>
                <a:latin typeface="Roboto"/>
                <a:ea typeface="Roboto"/>
                <a:cs typeface="Roboto"/>
                <a:sym typeface="Roboto"/>
              </a:rPr>
            </a:br>
            <a:endParaRPr b="0" i="0" sz="4000" u="none" cap="none" strike="noStrike">
              <a:solidFill>
                <a:schemeClr val="dk1"/>
              </a:solidFill>
              <a:latin typeface="Roboto"/>
              <a:ea typeface="Roboto"/>
              <a:cs typeface="Roboto"/>
              <a:sym typeface="Roboto"/>
            </a:endParaRPr>
          </a:p>
        </p:txBody>
      </p:sp>
      <p:sp>
        <p:nvSpPr>
          <p:cNvPr id="270" name="Google Shape;270;p7"/>
          <p:cNvSpPr txBox="1"/>
          <p:nvPr/>
        </p:nvSpPr>
        <p:spPr>
          <a:xfrm>
            <a:off x="177096" y="2924202"/>
            <a:ext cx="289855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ABOUT THIS CERTIFICATION</a:t>
            </a:r>
            <a:endParaRPr b="0" i="0" sz="1400" u="none" cap="none" strike="noStrike">
              <a:solidFill>
                <a:srgbClr val="000000"/>
              </a:solidFill>
              <a:latin typeface="Arial"/>
              <a:ea typeface="Arial"/>
              <a:cs typeface="Arial"/>
              <a:sym typeface="Arial"/>
            </a:endParaRPr>
          </a:p>
        </p:txBody>
      </p:sp>
      <p:sp>
        <p:nvSpPr>
          <p:cNvPr id="271" name="Google Shape;271;p7"/>
          <p:cNvSpPr txBox="1"/>
          <p:nvPr/>
        </p:nvSpPr>
        <p:spPr>
          <a:xfrm>
            <a:off x="7442749" y="2924202"/>
            <a:ext cx="3376245"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FEATURED LEARNING OUTCOMES</a:t>
            </a:r>
            <a:endParaRPr b="0" i="0" sz="1400" u="none" cap="none" strike="noStrike">
              <a:solidFill>
                <a:srgbClr val="000000"/>
              </a:solidFill>
              <a:latin typeface="Arial"/>
              <a:ea typeface="Arial"/>
              <a:cs typeface="Arial"/>
              <a:sym typeface="Arial"/>
            </a:endParaRPr>
          </a:p>
        </p:txBody>
      </p:sp>
      <p:sp>
        <p:nvSpPr>
          <p:cNvPr id="272" name="Google Shape;272;p7"/>
          <p:cNvSpPr txBox="1"/>
          <p:nvPr/>
        </p:nvSpPr>
        <p:spPr>
          <a:xfrm>
            <a:off x="7483214" y="5567950"/>
            <a:ext cx="3978900" cy="723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350" u="none" cap="none" strike="noStrike">
                <a:solidFill>
                  <a:schemeClr val="dk1"/>
                </a:solidFill>
                <a:latin typeface="Roboto"/>
                <a:ea typeface="Roboto"/>
                <a:cs typeface="Roboto"/>
                <a:sym typeface="Roboto"/>
              </a:rPr>
              <a:t>Professionals who are in technical and product roles and are starting their agile learning journey.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
        <p:nvSpPr>
          <p:cNvPr id="273" name="Google Shape;273;p7"/>
          <p:cNvSpPr txBox="1"/>
          <p:nvPr/>
        </p:nvSpPr>
        <p:spPr>
          <a:xfrm>
            <a:off x="7495560" y="3287714"/>
            <a:ext cx="4710729" cy="1169551"/>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Origins of Agile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Establishing the Agile Mindset</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Incremental Development</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Product Adaptation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
        <p:nvSpPr>
          <p:cNvPr id="274" name="Google Shape;274;p7"/>
          <p:cNvSpPr txBox="1"/>
          <p:nvPr/>
        </p:nvSpPr>
        <p:spPr>
          <a:xfrm>
            <a:off x="177096" y="3308272"/>
            <a:ext cx="5918904" cy="138499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Agile Fundamentals (ICP) is an industry-recognized credential that demonstrates an understanding of the Agile mindset, values, principles, and foundational concepts. Professionals are grounded in what it means to "be agile while doing agile" and achieve organizational agility without specific focus on any single agile methodology or framework (i.e. Scrum, Kanban, XP, DSDM, SAFe, etc.). </a:t>
            </a:r>
            <a:endParaRPr b="0" i="0" sz="1400" u="none" cap="none" strike="noStrike">
              <a:solidFill>
                <a:srgbClr val="000000"/>
              </a:solidFill>
              <a:latin typeface="Arial"/>
              <a:ea typeface="Arial"/>
              <a:cs typeface="Arial"/>
              <a:sym typeface="Arial"/>
            </a:endParaRPr>
          </a:p>
        </p:txBody>
      </p:sp>
      <p:sp>
        <p:nvSpPr>
          <p:cNvPr id="275" name="Google Shape;275;p7"/>
          <p:cNvSpPr txBox="1"/>
          <p:nvPr/>
        </p:nvSpPr>
        <p:spPr>
          <a:xfrm>
            <a:off x="7442749" y="5130447"/>
            <a:ext cx="32481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DESIGNED FOR</a:t>
            </a:r>
            <a:endParaRPr b="0" i="0" sz="1400" u="none" cap="none" strike="noStrike">
              <a:solidFill>
                <a:srgbClr val="000000"/>
              </a:solidFill>
              <a:latin typeface="Arial"/>
              <a:ea typeface="Arial"/>
              <a:cs typeface="Arial"/>
              <a:sym typeface="Arial"/>
            </a:endParaRPr>
          </a:p>
        </p:txBody>
      </p:sp>
      <p:sp>
        <p:nvSpPr>
          <p:cNvPr id="276" name="Google Shape;276;p7"/>
          <p:cNvSpPr txBox="1"/>
          <p:nvPr/>
        </p:nvSpPr>
        <p:spPr>
          <a:xfrm>
            <a:off x="177100" y="6457800"/>
            <a:ext cx="3441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u="sng">
                <a:solidFill>
                  <a:schemeClr val="hlink"/>
                </a:solidFill>
                <a:latin typeface="Roboto"/>
                <a:ea typeface="Roboto"/>
                <a:cs typeface="Roboto"/>
                <a:sym typeface="Roboto"/>
                <a:hlinkClick action="ppaction://hlinksldjump" r:id="rId5"/>
              </a:rPr>
              <a:t>Go Back to Learning Programs</a:t>
            </a:r>
            <a:endParaRPr b="1">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80" name="Shape 280"/>
        <p:cNvGrpSpPr/>
        <p:nvPr/>
      </p:nvGrpSpPr>
      <p:grpSpPr>
        <a:xfrm>
          <a:off x="0" y="0"/>
          <a:ext cx="0" cy="0"/>
          <a:chOff x="0" y="0"/>
          <a:chExt cx="0" cy="0"/>
        </a:xfrm>
      </p:grpSpPr>
      <p:pic>
        <p:nvPicPr>
          <p:cNvPr id="281" name="Google Shape;281;p8"/>
          <p:cNvPicPr preferRelativeResize="0"/>
          <p:nvPr/>
        </p:nvPicPr>
        <p:blipFill rotWithShape="1">
          <a:blip r:embed="rId3">
            <a:alphaModFix/>
          </a:blip>
          <a:srcRect b="22738" l="0" r="19008" t="25921"/>
          <a:stretch/>
        </p:blipFill>
        <p:spPr>
          <a:xfrm>
            <a:off x="6046825" y="0"/>
            <a:ext cx="6159474" cy="6857999"/>
          </a:xfrm>
          <a:prstGeom prst="rect">
            <a:avLst/>
          </a:prstGeom>
          <a:noFill/>
          <a:ln>
            <a:noFill/>
          </a:ln>
        </p:spPr>
      </p:pic>
      <p:pic>
        <p:nvPicPr>
          <p:cNvPr id="282" name="Google Shape;282;p8"/>
          <p:cNvPicPr preferRelativeResize="0"/>
          <p:nvPr/>
        </p:nvPicPr>
        <p:blipFill rotWithShape="1">
          <a:blip r:embed="rId4">
            <a:alphaModFix/>
          </a:blip>
          <a:srcRect b="0" l="0" r="0" t="0"/>
          <a:stretch/>
        </p:blipFill>
        <p:spPr>
          <a:xfrm>
            <a:off x="538105" y="187612"/>
            <a:ext cx="2116193" cy="2364663"/>
          </a:xfrm>
          <a:prstGeom prst="rect">
            <a:avLst/>
          </a:prstGeom>
          <a:noFill/>
          <a:ln>
            <a:noFill/>
          </a:ln>
        </p:spPr>
      </p:pic>
      <p:sp>
        <p:nvSpPr>
          <p:cNvPr id="283" name="Google Shape;283;p8"/>
          <p:cNvSpPr txBox="1"/>
          <p:nvPr/>
        </p:nvSpPr>
        <p:spPr>
          <a:xfrm>
            <a:off x="2823632" y="1016001"/>
            <a:ext cx="8771321" cy="255454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Roboto"/>
                <a:ea typeface="Roboto"/>
                <a:cs typeface="Roboto"/>
                <a:sym typeface="Roboto"/>
              </a:rPr>
              <a:t>Business Agility Foundations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4000"/>
              <a:buFont typeface="Arial"/>
              <a:buNone/>
            </a:pPr>
            <a:br>
              <a:rPr b="0" i="0" lang="en-US" sz="4000" u="none" cap="none" strike="noStrike">
                <a:solidFill>
                  <a:schemeClr val="dk1"/>
                </a:solidFill>
                <a:latin typeface="Roboto"/>
                <a:ea typeface="Roboto"/>
                <a:cs typeface="Roboto"/>
                <a:sym typeface="Roboto"/>
              </a:rPr>
            </a:br>
            <a:br>
              <a:rPr b="0" i="0" lang="en-US" sz="4000" u="none" cap="none" strike="noStrike">
                <a:solidFill>
                  <a:schemeClr val="dk1"/>
                </a:solidFill>
                <a:latin typeface="Roboto"/>
                <a:ea typeface="Roboto"/>
                <a:cs typeface="Roboto"/>
                <a:sym typeface="Roboto"/>
              </a:rPr>
            </a:br>
            <a:endParaRPr b="0" i="0" sz="4000" u="none" cap="none" strike="noStrike">
              <a:solidFill>
                <a:schemeClr val="dk1"/>
              </a:solidFill>
              <a:latin typeface="Roboto"/>
              <a:ea typeface="Roboto"/>
              <a:cs typeface="Roboto"/>
              <a:sym typeface="Roboto"/>
            </a:endParaRPr>
          </a:p>
        </p:txBody>
      </p:sp>
      <p:sp>
        <p:nvSpPr>
          <p:cNvPr id="284" name="Google Shape;284;p8"/>
          <p:cNvSpPr txBox="1"/>
          <p:nvPr/>
        </p:nvSpPr>
        <p:spPr>
          <a:xfrm>
            <a:off x="177096" y="2924202"/>
            <a:ext cx="289855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ABOUT THIS CERTIFICATION</a:t>
            </a:r>
            <a:endParaRPr b="0" i="0" sz="1400" u="none" cap="none" strike="noStrike">
              <a:solidFill>
                <a:srgbClr val="000000"/>
              </a:solidFill>
              <a:latin typeface="Arial"/>
              <a:ea typeface="Arial"/>
              <a:cs typeface="Arial"/>
              <a:sym typeface="Arial"/>
            </a:endParaRPr>
          </a:p>
        </p:txBody>
      </p:sp>
      <p:sp>
        <p:nvSpPr>
          <p:cNvPr id="285" name="Google Shape;285;p8"/>
          <p:cNvSpPr txBox="1"/>
          <p:nvPr/>
        </p:nvSpPr>
        <p:spPr>
          <a:xfrm>
            <a:off x="7442749" y="2924202"/>
            <a:ext cx="3376245"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FEATURED LEARNING OUTCOMES</a:t>
            </a:r>
            <a:endParaRPr b="0" i="0" sz="1400" u="none" cap="none" strike="noStrike">
              <a:solidFill>
                <a:srgbClr val="000000"/>
              </a:solidFill>
              <a:latin typeface="Arial"/>
              <a:ea typeface="Arial"/>
              <a:cs typeface="Arial"/>
              <a:sym typeface="Arial"/>
            </a:endParaRPr>
          </a:p>
        </p:txBody>
      </p:sp>
      <p:sp>
        <p:nvSpPr>
          <p:cNvPr id="286" name="Google Shape;286;p8"/>
          <p:cNvSpPr txBox="1"/>
          <p:nvPr/>
        </p:nvSpPr>
        <p:spPr>
          <a:xfrm>
            <a:off x="7483228" y="5567950"/>
            <a:ext cx="4287300" cy="7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Arial"/>
              <a:buNone/>
            </a:pPr>
            <a:r>
              <a:rPr b="0" i="0" lang="en-US" sz="1350" u="none" cap="none" strike="noStrike">
                <a:solidFill>
                  <a:schemeClr val="dk1"/>
                </a:solidFill>
                <a:latin typeface="Roboto"/>
                <a:ea typeface="Roboto"/>
                <a:cs typeface="Roboto"/>
                <a:sym typeface="Roboto"/>
              </a:rPr>
              <a:t>Professionals who are in business-focused roles and are starting their agile learning journey.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350" u="none" cap="none" strike="noStrike">
              <a:solidFill>
                <a:schemeClr val="dk1"/>
              </a:solidFill>
              <a:latin typeface="Roboto"/>
              <a:ea typeface="Roboto"/>
              <a:cs typeface="Roboto"/>
              <a:sym typeface="Roboto"/>
            </a:endParaRPr>
          </a:p>
        </p:txBody>
      </p:sp>
      <p:sp>
        <p:nvSpPr>
          <p:cNvPr id="287" name="Google Shape;287;p8"/>
          <p:cNvSpPr txBox="1"/>
          <p:nvPr/>
        </p:nvSpPr>
        <p:spPr>
          <a:xfrm>
            <a:off x="7495560" y="3287714"/>
            <a:ext cx="4710729" cy="1169551"/>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The Need for Business Agility</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Developing a Growth Mindset</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Implementing and Sustaining Business Agility</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Action Plans and Tools to Accelerate Business Agility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
        <p:nvSpPr>
          <p:cNvPr id="288" name="Google Shape;288;p8"/>
          <p:cNvSpPr txBox="1"/>
          <p:nvPr/>
        </p:nvSpPr>
        <p:spPr>
          <a:xfrm>
            <a:off x="177096" y="3308272"/>
            <a:ext cx="5918904" cy="160043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Achieving the ICAgile Certified Professional in Business Agility Foundations (ICP-BAF) demonstrates an ability to articulate the values, principles, and dimensions of business agility. Business agilists can formulate an action plan for applying agility in their workplaces and can appraise and use a variety of frameworks, tools, and techniques to jumpstart the organizational and individual transformation towards a more responsive, value-driven reality.</a:t>
            </a:r>
            <a:endParaRPr b="0" i="0" sz="1400" u="none" cap="none" strike="noStrike">
              <a:solidFill>
                <a:srgbClr val="000000"/>
              </a:solidFill>
              <a:latin typeface="Arial"/>
              <a:ea typeface="Arial"/>
              <a:cs typeface="Arial"/>
              <a:sym typeface="Arial"/>
            </a:endParaRPr>
          </a:p>
        </p:txBody>
      </p:sp>
      <p:sp>
        <p:nvSpPr>
          <p:cNvPr id="289" name="Google Shape;289;p8"/>
          <p:cNvSpPr txBox="1"/>
          <p:nvPr/>
        </p:nvSpPr>
        <p:spPr>
          <a:xfrm>
            <a:off x="7442749" y="5130447"/>
            <a:ext cx="32481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DESIGNED FOR</a:t>
            </a:r>
            <a:endParaRPr b="0" i="0" sz="1400" u="none" cap="none" strike="noStrike">
              <a:solidFill>
                <a:srgbClr val="000000"/>
              </a:solidFill>
              <a:latin typeface="Arial"/>
              <a:ea typeface="Arial"/>
              <a:cs typeface="Arial"/>
              <a:sym typeface="Arial"/>
            </a:endParaRPr>
          </a:p>
        </p:txBody>
      </p:sp>
      <p:sp>
        <p:nvSpPr>
          <p:cNvPr id="290" name="Google Shape;290;p8"/>
          <p:cNvSpPr txBox="1"/>
          <p:nvPr/>
        </p:nvSpPr>
        <p:spPr>
          <a:xfrm>
            <a:off x="177100" y="6457800"/>
            <a:ext cx="3441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u="sng">
                <a:solidFill>
                  <a:schemeClr val="hlink"/>
                </a:solidFill>
                <a:latin typeface="Roboto"/>
                <a:ea typeface="Roboto"/>
                <a:cs typeface="Roboto"/>
                <a:sym typeface="Roboto"/>
                <a:hlinkClick action="ppaction://hlinksldjump" r:id="rId5"/>
              </a:rPr>
              <a:t>Go Back to Learning Programs</a:t>
            </a:r>
            <a:endParaRPr b="1">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2021-04-12T17:40:07Z</dcterms:created>
  <dc:creator>carmen esparza</dc:creator>
</cp:coreProperties>
</file>