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6858000" cy="9144000"/>
  <p:embeddedFontLst>
    <p:embeddedFont>
      <p:font typeface="Robot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15:clr>
            <a:srgbClr val="9AA0A6"/>
          </p15:clr>
        </p15:guide>
      </p15:sldGuideLst>
    </p:ext>
    <p:ext uri="GoogleSlidesCustomDataVersion2">
      <go:slidesCustomData xmlns:go="http://customooxmlschemas.google.com/" r:id="rId46" roundtripDataSignature="AMtx7mi6diC5D5EEMEN+qeali8pzW5mw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Roboto-regular.fntdata"/><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Roboto-italic.fntdata"/><Relationship Id="rId21" Type="http://schemas.openxmlformats.org/officeDocument/2006/relationships/slide" Target="slides/slide16.xml"/><Relationship Id="rId43" Type="http://schemas.openxmlformats.org/officeDocument/2006/relationships/font" Target="fonts/Roboto-bold.fntdata"/><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0810829d87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10810829d87_4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 name="Google Shape;28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 name="Google Shape;29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6" name="Google Shape;31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1b180a8e7a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8" name="Google Shape;338;g11b180a8e7a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1" name="Google Shape;36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3" name="Google Shape;38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1b180a8e7a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5" name="Google Shape;405;g11b180a8e7a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7" name="Google Shape;42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9" name="Google Shape;44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1b180a8e7a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1" name="Google Shape;471;g11b180a8e7a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938c533246_1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2938c533246_1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120c2e945c1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3" name="Google Shape;493;g120c2e945c1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9" name="Google Shape;50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9" name="Google Shape;529;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9" name="Google Shape;54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9" name="Google Shape;56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9" name="Google Shape;589;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9" name="Google Shape;609;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9" name="Google Shape;62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9" name="Google Shape;64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9" name="Google Shape;66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06e6aa31ee_1_5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106e6aa31ee_1_5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Class Introduction Video</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9" name="Google Shape;689;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9" name="Google Shape;709;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9" name="Google Shape;72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0" name="Google Shape;750;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0" name="Google Shape;770;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0" name="Google Shape;790;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106e6aa31ee_1_5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0" name="Google Shape;810;g106e6aa31ee_1_5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End-of-Class Video</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6e6aa31ee_1_5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g106e6aa31ee_1_5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0"/>
              </a:spcAft>
              <a:buSzPts val="1100"/>
              <a:buNone/>
            </a:pPr>
            <a:r>
              <a:rPr lang="en-US" sz="1200">
                <a:solidFill>
                  <a:schemeClr val="dk1"/>
                </a:solidFill>
              </a:rPr>
              <a:t>Leading Change</a:t>
            </a:r>
            <a:endParaRPr sz="1200">
              <a:solidFill>
                <a:schemeClr val="dk1"/>
              </a:solidFill>
            </a:endParaRPr>
          </a:p>
          <a:p>
            <a:pPr indent="-304800" lvl="0" marL="457200" rtl="0" algn="l">
              <a:lnSpc>
                <a:spcPct val="115000"/>
              </a:lnSpc>
              <a:spcBef>
                <a:spcPts val="600"/>
              </a:spcBef>
              <a:spcAft>
                <a:spcPts val="0"/>
              </a:spcAft>
              <a:buSzPts val="1200"/>
              <a:buChar char="●"/>
            </a:pPr>
            <a:r>
              <a:rPr lang="en-US" sz="1200">
                <a:solidFill>
                  <a:schemeClr val="dk1"/>
                </a:solidFill>
              </a:rPr>
              <a:t>Successful business agility journeys begin with leadership and coaching that catalyzes mindset shifts and unleashes human potential. This Learning Program focu</a:t>
            </a:r>
            <a:r>
              <a:rPr lang="en-US" sz="1200">
                <a:solidFill>
                  <a:srgbClr val="1D1C1D"/>
                </a:solidFill>
              </a:rPr>
              <a:t>ses on the cultural and behavioral changes needed at all levels of the organization to thrive in uncertainty. It also emphasizes the systemic paradigm shifts and ongoing self-development leaders and coaches need to lead organizations through complexity and continuous change. </a:t>
            </a:r>
            <a:endParaRPr sz="1200">
              <a:solidFill>
                <a:schemeClr val="dk1"/>
              </a:solidFill>
            </a:endParaRPr>
          </a:p>
          <a:p>
            <a:pPr indent="0" lvl="0" marL="0" rtl="0" algn="l">
              <a:lnSpc>
                <a:spcPct val="115000"/>
              </a:lnSpc>
              <a:spcBef>
                <a:spcPts val="1800"/>
              </a:spcBef>
              <a:spcAft>
                <a:spcPts val="0"/>
              </a:spcAft>
              <a:buSzPts val="1100"/>
              <a:buNone/>
            </a:pPr>
            <a:r>
              <a:rPr lang="en-US" sz="1200">
                <a:solidFill>
                  <a:schemeClr val="dk1"/>
                </a:solidFill>
              </a:rPr>
              <a:t>Value Delivery</a:t>
            </a:r>
            <a:endParaRPr sz="1200">
              <a:solidFill>
                <a:schemeClr val="dk1"/>
              </a:solidFill>
            </a:endParaRPr>
          </a:p>
          <a:p>
            <a:pPr indent="-304800" lvl="0" marL="457200" rtl="0" algn="l">
              <a:lnSpc>
                <a:spcPct val="115000"/>
              </a:lnSpc>
              <a:spcBef>
                <a:spcPts val="200"/>
              </a:spcBef>
              <a:spcAft>
                <a:spcPts val="0"/>
              </a:spcAft>
              <a:buClr>
                <a:schemeClr val="dk1"/>
              </a:buClr>
              <a:buSzPts val="1200"/>
              <a:buChar char="●"/>
            </a:pPr>
            <a:r>
              <a:rPr lang="en-US" sz="1200">
                <a:solidFill>
                  <a:schemeClr val="dk1"/>
                </a:solidFill>
              </a:rPr>
              <a:t>Agility is a “must-have” for organizations that seek to deliver value consistently in dynamic environments. This Learning Program encompasses the strategy, technical excellence, product ownership, and delivery management needed to bring highly relevant products to market in today’s fast-moving world. </a:t>
            </a:r>
            <a:endParaRPr sz="1200">
              <a:solidFill>
                <a:schemeClr val="dk1"/>
              </a:solidFill>
            </a:endParaRPr>
          </a:p>
          <a:p>
            <a:pPr indent="0" lvl="0" marL="0" rtl="0" algn="l">
              <a:lnSpc>
                <a:spcPct val="115000"/>
              </a:lnSpc>
              <a:spcBef>
                <a:spcPts val="1800"/>
              </a:spcBef>
              <a:spcAft>
                <a:spcPts val="0"/>
              </a:spcAft>
              <a:buSzPts val="1100"/>
              <a:buNone/>
            </a:pPr>
            <a:r>
              <a:rPr lang="en-US" sz="1200">
                <a:solidFill>
                  <a:schemeClr val="dk1"/>
                </a:solidFill>
              </a:rPr>
              <a:t>Organizational Enablement</a:t>
            </a:r>
            <a:endParaRPr sz="1200">
              <a:solidFill>
                <a:schemeClr val="dk1"/>
              </a:solidFill>
            </a:endParaRPr>
          </a:p>
          <a:p>
            <a:pPr indent="-304800" lvl="0" marL="457200" rtl="0" algn="l">
              <a:lnSpc>
                <a:spcPct val="115000"/>
              </a:lnSpc>
              <a:spcBef>
                <a:spcPts val="600"/>
              </a:spcBef>
              <a:spcAft>
                <a:spcPts val="0"/>
              </a:spcAft>
              <a:buClr>
                <a:schemeClr val="dk1"/>
              </a:buClr>
              <a:buSzPts val="1200"/>
              <a:buChar char="●"/>
            </a:pPr>
            <a:r>
              <a:rPr lang="en-US" sz="1200">
                <a:solidFill>
                  <a:schemeClr val="dk1"/>
                </a:solidFill>
              </a:rPr>
              <a:t>Essential organizational functions, such as finance and HR, are often seen as impediments to agility. However, with the right shifts in mindset and structure, these functions have the power to enable and amplify agility. This Learning Program covers new ways of working in enabling functions to help accelerate the journey to business agility.  </a:t>
            </a:r>
            <a:endParaRPr sz="1200">
              <a:solidFill>
                <a:schemeClr val="dk1"/>
              </a:solidFill>
            </a:endParaRPr>
          </a:p>
          <a:p>
            <a:pPr indent="0" lvl="0" marL="457200" rtl="0" algn="l">
              <a:lnSpc>
                <a:spcPct val="100000"/>
              </a:lnSpc>
              <a:spcBef>
                <a:spcPts val="200"/>
              </a:spcBef>
              <a:spcAft>
                <a:spcPts val="0"/>
              </a:spcAft>
              <a:buSzPts val="1100"/>
              <a:buNone/>
            </a:pPr>
            <a:r>
              <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6dedbe5e9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116dedbe5e9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16fc0163a8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116fc0163a8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14b27b5351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114b27b5351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14b27b5351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114b27b5351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6" name="Google Shape;26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slide" Target="/ppt/slid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21.png"/><Relationship Id="rId5" Type="http://schemas.openxmlformats.org/officeDocument/2006/relationships/slide" Target="/ppt/slides/slide10.xml"/><Relationship Id="rId6" Type="http://schemas.openxmlformats.org/officeDocument/2006/relationships/image" Target="../media/image6.png"/><Relationship Id="rId7" Type="http://schemas.openxmlformats.org/officeDocument/2006/relationships/slide" Target="/ppt/slides/slide11.xml"/><Relationship Id="rId8" Type="http://schemas.openxmlformats.org/officeDocument/2006/relationships/slide" Target="/ppt/slides/slide12.xml"/><Relationship Id="rId11" Type="http://schemas.openxmlformats.org/officeDocument/2006/relationships/image" Target="../media/image36.png"/><Relationship Id="rId10" Type="http://schemas.openxmlformats.org/officeDocument/2006/relationships/slide" Target="/ppt/slides/slide13.xml"/><Relationship Id="rId12" Type="http://schemas.openxmlformats.org/officeDocument/2006/relationships/slide" Target="/ppt/slid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1.png"/><Relationship Id="rId9" Type="http://schemas.openxmlformats.org/officeDocument/2006/relationships/slide" Target="/ppt/slides/slide12.xml"/><Relationship Id="rId5" Type="http://schemas.openxmlformats.org/officeDocument/2006/relationships/slide" Target="/ppt/slides/slide10.xml"/><Relationship Id="rId6" Type="http://schemas.openxmlformats.org/officeDocument/2006/relationships/image" Target="../media/image6.png"/><Relationship Id="rId7" Type="http://schemas.openxmlformats.org/officeDocument/2006/relationships/slide" Target="/ppt/slides/slide11.xml"/><Relationship Id="rId8" Type="http://schemas.openxmlformats.org/officeDocument/2006/relationships/image" Target="../media/image10.png"/><Relationship Id="rId11" Type="http://schemas.openxmlformats.org/officeDocument/2006/relationships/image" Target="../media/image36.png"/><Relationship Id="rId10" Type="http://schemas.openxmlformats.org/officeDocument/2006/relationships/slide" Target="/ppt/slides/slide13.xml"/><Relationship Id="rId12" Type="http://schemas.openxmlformats.org/officeDocument/2006/relationships/slide" Target="/ppt/slid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36.png"/><Relationship Id="rId9" Type="http://schemas.openxmlformats.org/officeDocument/2006/relationships/slide" Target="/ppt/slides/slide12.xml"/><Relationship Id="rId5" Type="http://schemas.openxmlformats.org/officeDocument/2006/relationships/slide" Target="/ppt/slides/slide10.xml"/><Relationship Id="rId6" Type="http://schemas.openxmlformats.org/officeDocument/2006/relationships/image" Target="../media/image6.png"/><Relationship Id="rId7" Type="http://schemas.openxmlformats.org/officeDocument/2006/relationships/slide" Target="/ppt/slides/slide11.xml"/><Relationship Id="rId8" Type="http://schemas.openxmlformats.org/officeDocument/2006/relationships/image" Target="../media/image10.png"/><Relationship Id="rId11" Type="http://schemas.openxmlformats.org/officeDocument/2006/relationships/slide" Target="/ppt/slides/slide13.xml"/><Relationship Id="rId10" Type="http://schemas.openxmlformats.org/officeDocument/2006/relationships/image" Target="../media/image21.png"/><Relationship Id="rId12" Type="http://schemas.openxmlformats.org/officeDocument/2006/relationships/slide" Target="/ppt/slid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8.png"/><Relationship Id="rId5" Type="http://schemas.openxmlformats.org/officeDocument/2006/relationships/slide" Target="/ppt/slides/slide14.xml"/><Relationship Id="rId6" Type="http://schemas.openxmlformats.org/officeDocument/2006/relationships/slide" Target="/ppt/slides/slide16.xml"/><Relationship Id="rId7" Type="http://schemas.openxmlformats.org/officeDocument/2006/relationships/image" Target="../media/image23.png"/><Relationship Id="rId8" Type="http://schemas.openxmlformats.org/officeDocument/2006/relationships/slide" Target="/ppt/slides/slide15.xml"/><Relationship Id="rId11" Type="http://schemas.openxmlformats.org/officeDocument/2006/relationships/image" Target="../media/image6.png"/><Relationship Id="rId10" Type="http://schemas.openxmlformats.org/officeDocument/2006/relationships/slide" Target="/ppt/slides/slide10.xml"/><Relationship Id="rId12" Type="http://schemas.openxmlformats.org/officeDocument/2006/relationships/slide" Target="/ppt/slid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23.png"/><Relationship Id="rId5" Type="http://schemas.openxmlformats.org/officeDocument/2006/relationships/slide" Target="/ppt/slides/slide14.xml"/><Relationship Id="rId6" Type="http://schemas.openxmlformats.org/officeDocument/2006/relationships/image" Target="../media/image13.png"/><Relationship Id="rId7" Type="http://schemas.openxmlformats.org/officeDocument/2006/relationships/slide" Target="/ppt/slides/slide15.xml"/><Relationship Id="rId8" Type="http://schemas.openxmlformats.org/officeDocument/2006/relationships/slide" Target="/ppt/slides/slide16.xml"/><Relationship Id="rId11" Type="http://schemas.openxmlformats.org/officeDocument/2006/relationships/image" Target="../media/image6.png"/><Relationship Id="rId10" Type="http://schemas.openxmlformats.org/officeDocument/2006/relationships/slide" Target="/ppt/slides/slide10.xml"/><Relationship Id="rId12" Type="http://schemas.openxmlformats.org/officeDocument/2006/relationships/slide" Target="/ppt/slid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23.png"/><Relationship Id="rId9" Type="http://schemas.openxmlformats.org/officeDocument/2006/relationships/slide" Target="/ppt/slides/slide16.xml"/><Relationship Id="rId5" Type="http://schemas.openxmlformats.org/officeDocument/2006/relationships/slide" Target="/ppt/slides/slide14.xml"/><Relationship Id="rId6" Type="http://schemas.openxmlformats.org/officeDocument/2006/relationships/image" Target="../media/image13.png"/><Relationship Id="rId7" Type="http://schemas.openxmlformats.org/officeDocument/2006/relationships/slide" Target="/ppt/slides/slide15.xml"/><Relationship Id="rId8" Type="http://schemas.openxmlformats.org/officeDocument/2006/relationships/image" Target="../media/image8.png"/><Relationship Id="rId11" Type="http://schemas.openxmlformats.org/officeDocument/2006/relationships/image" Target="../media/image6.png"/><Relationship Id="rId10" Type="http://schemas.openxmlformats.org/officeDocument/2006/relationships/slide" Target="/ppt/slides/slide10.xml"/><Relationship Id="rId12" Type="http://schemas.openxmlformats.org/officeDocument/2006/relationships/slide" Target="/ppt/slid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14.png"/><Relationship Id="rId5" Type="http://schemas.openxmlformats.org/officeDocument/2006/relationships/slide" Target="/ppt/slides/slide17.xml"/><Relationship Id="rId6" Type="http://schemas.openxmlformats.org/officeDocument/2006/relationships/slide" Target="/ppt/slides/slide19.xml"/><Relationship Id="rId7" Type="http://schemas.openxmlformats.org/officeDocument/2006/relationships/image" Target="../media/image2.png"/><Relationship Id="rId8" Type="http://schemas.openxmlformats.org/officeDocument/2006/relationships/slide" Target="/ppt/slides/slide9.xml"/><Relationship Id="rId11" Type="http://schemas.openxmlformats.org/officeDocument/2006/relationships/image" Target="../media/image17.png"/><Relationship Id="rId10" Type="http://schemas.openxmlformats.org/officeDocument/2006/relationships/slide" Target="/ppt/slides/slide18.xml"/><Relationship Id="rId12" Type="http://schemas.openxmlformats.org/officeDocument/2006/relationships/slide" Target="/ppt/slid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17.png"/><Relationship Id="rId9" Type="http://schemas.openxmlformats.org/officeDocument/2006/relationships/slide" Target="/ppt/slides/slide9.xml"/><Relationship Id="rId5" Type="http://schemas.openxmlformats.org/officeDocument/2006/relationships/slide" Target="/ppt/slides/slide17.xml"/><Relationship Id="rId6" Type="http://schemas.openxmlformats.org/officeDocument/2006/relationships/image" Target="../media/image3.png"/><Relationship Id="rId7" Type="http://schemas.openxmlformats.org/officeDocument/2006/relationships/slide" Target="/ppt/slides/slide19.xml"/><Relationship Id="rId8" Type="http://schemas.openxmlformats.org/officeDocument/2006/relationships/image" Target="../media/image2.png"/><Relationship Id="rId11" Type="http://schemas.openxmlformats.org/officeDocument/2006/relationships/slide" Target="/ppt/slides/slide18.xml"/><Relationship Id="rId10" Type="http://schemas.openxmlformats.org/officeDocument/2006/relationships/image" Target="../media/image14.png"/><Relationship Id="rId12" Type="http://schemas.openxmlformats.org/officeDocument/2006/relationships/slide" Target="/ppt/slid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14.png"/><Relationship Id="rId5" Type="http://schemas.openxmlformats.org/officeDocument/2006/relationships/slide" Target="/ppt/slides/slide17.xml"/><Relationship Id="rId6" Type="http://schemas.openxmlformats.org/officeDocument/2006/relationships/image" Target="../media/image3.png"/><Relationship Id="rId7" Type="http://schemas.openxmlformats.org/officeDocument/2006/relationships/slide" Target="/ppt/slides/slide19.xml"/><Relationship Id="rId8" Type="http://schemas.openxmlformats.org/officeDocument/2006/relationships/slide" Target="/ppt/slides/slide9.xml"/><Relationship Id="rId11" Type="http://schemas.openxmlformats.org/officeDocument/2006/relationships/image" Target="../media/image17.png"/><Relationship Id="rId10" Type="http://schemas.openxmlformats.org/officeDocument/2006/relationships/slide" Target="/ppt/slides/slide18.xml"/><Relationship Id="rId12" Type="http://schemas.openxmlformats.org/officeDocument/2006/relationships/slide" Target="/ppt/slid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46.png"/><Relationship Id="rId5" Type="http://schemas.openxmlformats.org/officeDocument/2006/relationships/slide" Target="/ppt/slides/slide5.xml"/><Relationship Id="rId6" Type="http://schemas.openxmlformats.org/officeDocument/2006/relationships/slide" Target="/ppt/slides/slide5.xml"/><Relationship Id="rId7" Type="http://schemas.openxmlformats.org/officeDocument/2006/relationships/slide" Target="/ppt/slides/slide5.xml"/><Relationship Id="rId8" Type="http://schemas.openxmlformats.org/officeDocument/2006/relationships/slide" Target="/ppt/slid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slide" Target="/ppt/slides/slide22.xml"/><Relationship Id="rId4" Type="http://schemas.openxmlformats.org/officeDocument/2006/relationships/image" Target="../media/image24.png"/><Relationship Id="rId9"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26.png"/><Relationship Id="rId7" Type="http://schemas.openxmlformats.org/officeDocument/2006/relationships/slide" Target="/ppt/slides/slide21.xml"/><Relationship Id="rId8" Type="http://schemas.openxmlformats.org/officeDocument/2006/relationships/slide" Target="/ppt/slides/slide9.xml"/><Relationship Id="rId10" Type="http://schemas.openxmlformats.org/officeDocument/2006/relationships/slide" Target="/ppt/slid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24.png"/><Relationship Id="rId9" Type="http://schemas.openxmlformats.org/officeDocument/2006/relationships/image" Target="../media/image14.png"/><Relationship Id="rId5" Type="http://schemas.openxmlformats.org/officeDocument/2006/relationships/slide" Target="/ppt/slides/slide22.xml"/><Relationship Id="rId6" Type="http://schemas.openxmlformats.org/officeDocument/2006/relationships/slide" Target="/ppt/slides/slide21.xml"/><Relationship Id="rId7" Type="http://schemas.openxmlformats.org/officeDocument/2006/relationships/image" Target="../media/image26.png"/><Relationship Id="rId8" Type="http://schemas.openxmlformats.org/officeDocument/2006/relationships/slide" Target="/ppt/slides/slide9.xml"/><Relationship Id="rId10" Type="http://schemas.openxmlformats.org/officeDocument/2006/relationships/slide" Target="/ppt/slid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25.png"/><Relationship Id="rId9" Type="http://schemas.openxmlformats.org/officeDocument/2006/relationships/image" Target="../media/image39.png"/><Relationship Id="rId5" Type="http://schemas.openxmlformats.org/officeDocument/2006/relationships/slide" Target="/ppt/slides/slide23.xml"/><Relationship Id="rId6" Type="http://schemas.openxmlformats.org/officeDocument/2006/relationships/slide" Target="/ppt/slides/slide9.xml"/><Relationship Id="rId7" Type="http://schemas.openxmlformats.org/officeDocument/2006/relationships/image" Target="../media/image14.png"/><Relationship Id="rId8" Type="http://schemas.openxmlformats.org/officeDocument/2006/relationships/slide" Target="/ppt/slides/slide24.xml"/><Relationship Id="rId10" Type="http://schemas.openxmlformats.org/officeDocument/2006/relationships/slide" Target="/ppt/slides/slid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39.png"/><Relationship Id="rId9" Type="http://schemas.openxmlformats.org/officeDocument/2006/relationships/slide" Target="/ppt/slides/slide24.xml"/><Relationship Id="rId5" Type="http://schemas.openxmlformats.org/officeDocument/2006/relationships/slide" Target="/ppt/slides/slide23.xml"/><Relationship Id="rId6" Type="http://schemas.openxmlformats.org/officeDocument/2006/relationships/image" Target="../media/image25.png"/><Relationship Id="rId7" Type="http://schemas.openxmlformats.org/officeDocument/2006/relationships/slide" Target="/ppt/slides/slide9.xml"/><Relationship Id="rId8" Type="http://schemas.openxmlformats.org/officeDocument/2006/relationships/image" Target="../media/image14.png"/><Relationship Id="rId10" Type="http://schemas.openxmlformats.org/officeDocument/2006/relationships/slide" Target="/ppt/slid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22.png"/><Relationship Id="rId9" Type="http://schemas.openxmlformats.org/officeDocument/2006/relationships/image" Target="../media/image19.png"/><Relationship Id="rId5" Type="http://schemas.openxmlformats.org/officeDocument/2006/relationships/slide" Target="/ppt/slides/slide25.xml"/><Relationship Id="rId6" Type="http://schemas.openxmlformats.org/officeDocument/2006/relationships/slide" Target="/ppt/slides/slide9.xml"/><Relationship Id="rId7" Type="http://schemas.openxmlformats.org/officeDocument/2006/relationships/image" Target="../media/image14.png"/><Relationship Id="rId8" Type="http://schemas.openxmlformats.org/officeDocument/2006/relationships/slide" Target="/ppt/slides/slide26.xml"/><Relationship Id="rId10" Type="http://schemas.openxmlformats.org/officeDocument/2006/relationships/slide" Target="/ppt/slid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19.png"/><Relationship Id="rId9" Type="http://schemas.openxmlformats.org/officeDocument/2006/relationships/slide" Target="/ppt/slides/slide26.xml"/><Relationship Id="rId5" Type="http://schemas.openxmlformats.org/officeDocument/2006/relationships/slide" Target="/ppt/slides/slide25.xml"/><Relationship Id="rId6" Type="http://schemas.openxmlformats.org/officeDocument/2006/relationships/image" Target="../media/image22.png"/><Relationship Id="rId7" Type="http://schemas.openxmlformats.org/officeDocument/2006/relationships/slide" Target="/ppt/slides/slide9.xml"/><Relationship Id="rId8" Type="http://schemas.openxmlformats.org/officeDocument/2006/relationships/image" Target="../media/image14.png"/><Relationship Id="rId10" Type="http://schemas.openxmlformats.org/officeDocument/2006/relationships/slide" Target="/ppt/slid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40.png"/><Relationship Id="rId9" Type="http://schemas.openxmlformats.org/officeDocument/2006/relationships/image" Target="../media/image44.png"/><Relationship Id="rId5" Type="http://schemas.openxmlformats.org/officeDocument/2006/relationships/slide" Target="/ppt/slides/slide27.xml"/><Relationship Id="rId6" Type="http://schemas.openxmlformats.org/officeDocument/2006/relationships/slide" Target="/ppt/slides/slide9.xml"/><Relationship Id="rId7" Type="http://schemas.openxmlformats.org/officeDocument/2006/relationships/image" Target="../media/image14.png"/><Relationship Id="rId8" Type="http://schemas.openxmlformats.org/officeDocument/2006/relationships/slide" Target="/ppt/slides/slide28.xml"/><Relationship Id="rId10" Type="http://schemas.openxmlformats.org/officeDocument/2006/relationships/slide" Target="/ppt/slides/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44.png"/><Relationship Id="rId9" Type="http://schemas.openxmlformats.org/officeDocument/2006/relationships/slide" Target="/ppt/slides/slide28.xml"/><Relationship Id="rId5" Type="http://schemas.openxmlformats.org/officeDocument/2006/relationships/slide" Target="/ppt/slides/slide27.xml"/><Relationship Id="rId6" Type="http://schemas.openxmlformats.org/officeDocument/2006/relationships/image" Target="../media/image40.png"/><Relationship Id="rId7" Type="http://schemas.openxmlformats.org/officeDocument/2006/relationships/slide" Target="/ppt/slides/slide9.xml"/><Relationship Id="rId8" Type="http://schemas.openxmlformats.org/officeDocument/2006/relationships/image" Target="../media/image14.png"/><Relationship Id="rId10" Type="http://schemas.openxmlformats.org/officeDocument/2006/relationships/slide" Target="/ppt/slid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2.png"/><Relationship Id="rId4" Type="http://schemas.openxmlformats.org/officeDocument/2006/relationships/slide" Target="/ppt/slides/slide29.xml"/><Relationship Id="rId9" Type="http://schemas.openxmlformats.org/officeDocument/2006/relationships/image" Target="../media/image1.png"/><Relationship Id="rId5" Type="http://schemas.openxmlformats.org/officeDocument/2006/relationships/slide" Target="/ppt/slides/slide9.xml"/><Relationship Id="rId6" Type="http://schemas.openxmlformats.org/officeDocument/2006/relationships/image" Target="../media/image14.png"/><Relationship Id="rId7" Type="http://schemas.openxmlformats.org/officeDocument/2006/relationships/slide" Target="/ppt/slides/slide30.xml"/><Relationship Id="rId8" Type="http://schemas.openxmlformats.org/officeDocument/2006/relationships/image" Target="../media/image33.png"/><Relationship Id="rId10" Type="http://schemas.openxmlformats.org/officeDocument/2006/relationships/slide" Target="/ppt/slid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drive.google.com/file/d/1tqo8QBQXd_dtPLXU-EFG3CN9pMyyY7XE/view" TargetMode="External"/><Relationship Id="rId4" Type="http://schemas.openxmlformats.org/officeDocument/2006/relationships/image" Target="../media/image1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33.png"/><Relationship Id="rId9" Type="http://schemas.openxmlformats.org/officeDocument/2006/relationships/slide" Target="/ppt/slides/slide30.xml"/><Relationship Id="rId5" Type="http://schemas.openxmlformats.org/officeDocument/2006/relationships/slide" Target="/ppt/slides/slide29.xml"/><Relationship Id="rId6" Type="http://schemas.openxmlformats.org/officeDocument/2006/relationships/image" Target="../media/image32.png"/><Relationship Id="rId7" Type="http://schemas.openxmlformats.org/officeDocument/2006/relationships/slide" Target="/ppt/slides/slide9.xml"/><Relationship Id="rId8" Type="http://schemas.openxmlformats.org/officeDocument/2006/relationships/image" Target="../media/image14.png"/><Relationship Id="rId10" Type="http://schemas.openxmlformats.org/officeDocument/2006/relationships/slide" Target="/ppt/slid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image" Target="../media/image18.png"/><Relationship Id="rId9" Type="http://schemas.openxmlformats.org/officeDocument/2006/relationships/image" Target="../media/image47.png"/><Relationship Id="rId5" Type="http://schemas.openxmlformats.org/officeDocument/2006/relationships/slide" Target="/ppt/slides/slide10.xml"/><Relationship Id="rId6" Type="http://schemas.openxmlformats.org/officeDocument/2006/relationships/image" Target="../media/image6.png"/><Relationship Id="rId7" Type="http://schemas.openxmlformats.org/officeDocument/2006/relationships/slide" Target="/ppt/slides/slide31.xml"/><Relationship Id="rId8" Type="http://schemas.openxmlformats.org/officeDocument/2006/relationships/slide" Target="/ppt/slides/slide32.xml"/><Relationship Id="rId10" Type="http://schemas.openxmlformats.org/officeDocument/2006/relationships/slide" Target="/ppt/slides/slid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47.png"/><Relationship Id="rId9" Type="http://schemas.openxmlformats.org/officeDocument/2006/relationships/slide" Target="/ppt/slides/slide32.xml"/><Relationship Id="rId5" Type="http://schemas.openxmlformats.org/officeDocument/2006/relationships/slide" Target="/ppt/slides/slide10.xml"/><Relationship Id="rId6" Type="http://schemas.openxmlformats.org/officeDocument/2006/relationships/image" Target="../media/image6.png"/><Relationship Id="rId7" Type="http://schemas.openxmlformats.org/officeDocument/2006/relationships/slide" Target="/ppt/slides/slide31.xml"/><Relationship Id="rId8" Type="http://schemas.openxmlformats.org/officeDocument/2006/relationships/image" Target="../media/image18.png"/><Relationship Id="rId10" Type="http://schemas.openxmlformats.org/officeDocument/2006/relationships/slide" Target="/ppt/slides/slid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9.png"/><Relationship Id="rId5" Type="http://schemas.openxmlformats.org/officeDocument/2006/relationships/slide" Target="/ppt/slides/slide10.xml"/><Relationship Id="rId6" Type="http://schemas.openxmlformats.org/officeDocument/2006/relationships/image" Target="../media/image6.png"/><Relationship Id="rId7" Type="http://schemas.openxmlformats.org/officeDocument/2006/relationships/slide" Target="/ppt/slides/slide33.xml"/><Relationship Id="rId8" Type="http://schemas.openxmlformats.org/officeDocument/2006/relationships/slide" Target="/ppt/slides/slide34.xml"/><Relationship Id="rId10" Type="http://schemas.openxmlformats.org/officeDocument/2006/relationships/slide" Target="/ppt/slides/slid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slide" Target="/ppt/slides/slide34.xml"/><Relationship Id="rId5" Type="http://schemas.openxmlformats.org/officeDocument/2006/relationships/slide" Target="/ppt/slides/slide10.xml"/><Relationship Id="rId6" Type="http://schemas.openxmlformats.org/officeDocument/2006/relationships/image" Target="../media/image6.png"/><Relationship Id="rId7" Type="http://schemas.openxmlformats.org/officeDocument/2006/relationships/slide" Target="/ppt/slides/slide33.xml"/><Relationship Id="rId8" Type="http://schemas.openxmlformats.org/officeDocument/2006/relationships/image" Target="../media/image11.png"/><Relationship Id="rId10" Type="http://schemas.openxmlformats.org/officeDocument/2006/relationships/slide" Target="/ppt/slides/slid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30.png"/><Relationship Id="rId9" Type="http://schemas.openxmlformats.org/officeDocument/2006/relationships/slide" Target="/ppt/slides/slide35.xml"/><Relationship Id="rId5" Type="http://schemas.openxmlformats.org/officeDocument/2006/relationships/slide" Target="/ppt/slides/slide35.xml"/><Relationship Id="rId6" Type="http://schemas.openxmlformats.org/officeDocument/2006/relationships/slide" Target="/ppt/slides/slide10.xml"/><Relationship Id="rId7" Type="http://schemas.openxmlformats.org/officeDocument/2006/relationships/image" Target="../media/image6.png"/><Relationship Id="rId8" Type="http://schemas.openxmlformats.org/officeDocument/2006/relationships/slide" Target="/ppt/slides/slide4.xml"/><Relationship Id="rId10"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hyperlink" Target="http://drive.google.com/file/d/1C41U1qOvmZXQ1EipQlr2xLxtcyEf3hvA/view" TargetMode="External"/><Relationship Id="rId4" Type="http://schemas.openxmlformats.org/officeDocument/2006/relationships/image" Target="../media/image6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slide" Target="/ppt/slides/slide7.xml"/><Relationship Id="rId4" Type="http://schemas.openxmlformats.org/officeDocument/2006/relationships/slide" Target="/ppt/slides/slide7.xml"/><Relationship Id="rId5" Type="http://schemas.openxmlformats.org/officeDocument/2006/relationships/slide" Target="/ppt/slides/slide6.xml"/><Relationship Id="rId6" Type="http://schemas.openxmlformats.org/officeDocument/2006/relationships/slide" Target="/ppt/slides/slide6.xml"/><Relationship Id="rId7" Type="http://schemas.openxmlformats.org/officeDocument/2006/relationships/image" Target="../media/image16.png"/><Relationship Id="rId8" Type="http://schemas.openxmlformats.org/officeDocument/2006/relationships/hyperlink" Target="https://www.icagile.com/agile-certification" TargetMode="External"/></Relationships>
</file>

<file path=ppt/slides/_rels/slide5.xml.rels><?xml version="1.0" encoding="UTF-8" standalone="yes"?><Relationships xmlns="http://schemas.openxmlformats.org/package/2006/relationships"><Relationship Id="rId20" Type="http://schemas.openxmlformats.org/officeDocument/2006/relationships/slide" Target="/ppt/slides/slide19.xml"/><Relationship Id="rId22" Type="http://schemas.openxmlformats.org/officeDocument/2006/relationships/slide" Target="/ppt/slides/slide9.xml"/><Relationship Id="rId21" Type="http://schemas.openxmlformats.org/officeDocument/2006/relationships/image" Target="../media/image2.png"/><Relationship Id="rId24" Type="http://schemas.openxmlformats.org/officeDocument/2006/relationships/slide" Target="/ppt/slides/slide18.xml"/><Relationship Id="rId23"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slide" Target="/ppt/slides/slide14.xml"/><Relationship Id="rId4" Type="http://schemas.openxmlformats.org/officeDocument/2006/relationships/image" Target="../media/image13.png"/><Relationship Id="rId9" Type="http://schemas.openxmlformats.org/officeDocument/2006/relationships/slide" Target="/ppt/slides/slide10.xml"/><Relationship Id="rId26" Type="http://schemas.openxmlformats.org/officeDocument/2006/relationships/slide" Target="/ppt/slides/slide20.xml"/><Relationship Id="rId25" Type="http://schemas.openxmlformats.org/officeDocument/2006/relationships/image" Target="../media/image17.png"/><Relationship Id="rId28" Type="http://schemas.openxmlformats.org/officeDocument/2006/relationships/slide" Target="/ppt/slides/slide4.xml"/><Relationship Id="rId27" Type="http://schemas.openxmlformats.org/officeDocument/2006/relationships/image" Target="../media/image46.png"/><Relationship Id="rId5" Type="http://schemas.openxmlformats.org/officeDocument/2006/relationships/slide" Target="/ppt/slides/slide16.xml"/><Relationship Id="rId6" Type="http://schemas.openxmlformats.org/officeDocument/2006/relationships/image" Target="../media/image23.png"/><Relationship Id="rId29" Type="http://schemas.openxmlformats.org/officeDocument/2006/relationships/image" Target="../media/image15.png"/><Relationship Id="rId7" Type="http://schemas.openxmlformats.org/officeDocument/2006/relationships/slide" Target="/ppt/slides/slide15.xml"/><Relationship Id="rId8" Type="http://schemas.openxmlformats.org/officeDocument/2006/relationships/image" Target="../media/image8.png"/><Relationship Id="rId11" Type="http://schemas.openxmlformats.org/officeDocument/2006/relationships/slide" Target="/ppt/slides/slide10.xml"/><Relationship Id="rId10" Type="http://schemas.openxmlformats.org/officeDocument/2006/relationships/image" Target="../media/image6.png"/><Relationship Id="rId13" Type="http://schemas.openxmlformats.org/officeDocument/2006/relationships/image" Target="../media/image10.png"/><Relationship Id="rId12" Type="http://schemas.openxmlformats.org/officeDocument/2006/relationships/slide" Target="/ppt/slides/slide11.xml"/><Relationship Id="rId15" Type="http://schemas.openxmlformats.org/officeDocument/2006/relationships/image" Target="../media/image21.png"/><Relationship Id="rId14" Type="http://schemas.openxmlformats.org/officeDocument/2006/relationships/slide" Target="/ppt/slides/slide12.xml"/><Relationship Id="rId17" Type="http://schemas.openxmlformats.org/officeDocument/2006/relationships/image" Target="../media/image36.png"/><Relationship Id="rId16" Type="http://schemas.openxmlformats.org/officeDocument/2006/relationships/slide" Target="/ppt/slides/slide13.xml"/><Relationship Id="rId19" Type="http://schemas.openxmlformats.org/officeDocument/2006/relationships/image" Target="../media/image3.png"/><Relationship Id="rId18" Type="http://schemas.openxmlformats.org/officeDocument/2006/relationships/slide" Target="/ppt/slides/slide17.xml"/></Relationships>
</file>

<file path=ppt/slides/_rels/slide6.xml.rels><?xml version="1.0" encoding="UTF-8" standalone="yes"?><Relationships xmlns="http://schemas.openxmlformats.org/package/2006/relationships"><Relationship Id="rId20"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slide" Target="/ppt/slides/slide10.xml"/><Relationship Id="rId4" Type="http://schemas.openxmlformats.org/officeDocument/2006/relationships/image" Target="../media/image6.png"/><Relationship Id="rId9" Type="http://schemas.openxmlformats.org/officeDocument/2006/relationships/slide" Target="/ppt/slides/slide10.xml"/><Relationship Id="rId5" Type="http://schemas.openxmlformats.org/officeDocument/2006/relationships/slide" Target="/ppt/slides/slide33.xml"/><Relationship Id="rId6" Type="http://schemas.openxmlformats.org/officeDocument/2006/relationships/image" Target="../media/image11.png"/><Relationship Id="rId7" Type="http://schemas.openxmlformats.org/officeDocument/2006/relationships/slide" Target="/ppt/slides/slide34.xml"/><Relationship Id="rId8" Type="http://schemas.openxmlformats.org/officeDocument/2006/relationships/image" Target="../media/image9.png"/><Relationship Id="rId11" Type="http://schemas.openxmlformats.org/officeDocument/2006/relationships/image" Target="../media/image18.png"/><Relationship Id="rId10" Type="http://schemas.openxmlformats.org/officeDocument/2006/relationships/slide" Target="/ppt/slides/slide31.xml"/><Relationship Id="rId13" Type="http://schemas.openxmlformats.org/officeDocument/2006/relationships/image" Target="../media/image47.png"/><Relationship Id="rId12" Type="http://schemas.openxmlformats.org/officeDocument/2006/relationships/slide" Target="/ppt/slides/slide32.xml"/><Relationship Id="rId15" Type="http://schemas.openxmlformats.org/officeDocument/2006/relationships/image" Target="../media/image30.png"/><Relationship Id="rId14" Type="http://schemas.openxmlformats.org/officeDocument/2006/relationships/slide" Target="/ppt/slides/slide35.xml"/><Relationship Id="rId17" Type="http://schemas.openxmlformats.org/officeDocument/2006/relationships/slide" Target="/ppt/slides/slide4.xml"/><Relationship Id="rId16" Type="http://schemas.openxmlformats.org/officeDocument/2006/relationships/slide" Target="/ppt/slides/slide10.xml"/><Relationship Id="rId19" Type="http://schemas.openxmlformats.org/officeDocument/2006/relationships/slide" Target="/ppt/slides/slide22.xml"/><Relationship Id="rId18" Type="http://schemas.openxmlformats.org/officeDocument/2006/relationships/image" Target="../media/image29.png"/></Relationships>
</file>

<file path=ppt/slides/_rels/slide7.xml.rels><?xml version="1.0" encoding="UTF-8" standalone="yes"?><Relationships xmlns="http://schemas.openxmlformats.org/package/2006/relationships"><Relationship Id="rId20"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slide" Target="/ppt/slides/slide25.xml"/><Relationship Id="rId4" Type="http://schemas.openxmlformats.org/officeDocument/2006/relationships/image" Target="../media/image22.png"/><Relationship Id="rId9" Type="http://schemas.openxmlformats.org/officeDocument/2006/relationships/slide" Target="/ppt/slides/slide23.xml"/><Relationship Id="rId5" Type="http://schemas.openxmlformats.org/officeDocument/2006/relationships/slide" Target="/ppt/slides/slide9.xml"/><Relationship Id="rId6" Type="http://schemas.openxmlformats.org/officeDocument/2006/relationships/image" Target="../media/image14.png"/><Relationship Id="rId7" Type="http://schemas.openxmlformats.org/officeDocument/2006/relationships/slide" Target="/ppt/slides/slide26.xml"/><Relationship Id="rId8" Type="http://schemas.openxmlformats.org/officeDocument/2006/relationships/image" Target="../media/image19.png"/><Relationship Id="rId11" Type="http://schemas.openxmlformats.org/officeDocument/2006/relationships/slide" Target="/ppt/slides/slide9.xml"/><Relationship Id="rId10" Type="http://schemas.openxmlformats.org/officeDocument/2006/relationships/image" Target="../media/image25.png"/><Relationship Id="rId13" Type="http://schemas.openxmlformats.org/officeDocument/2006/relationships/image" Target="../media/image39.png"/><Relationship Id="rId12" Type="http://schemas.openxmlformats.org/officeDocument/2006/relationships/slide" Target="/ppt/slides/slide24.xml"/><Relationship Id="rId15" Type="http://schemas.openxmlformats.org/officeDocument/2006/relationships/image" Target="../media/image26.png"/><Relationship Id="rId14" Type="http://schemas.openxmlformats.org/officeDocument/2006/relationships/slide" Target="/ppt/slides/slide21.xml"/><Relationship Id="rId17" Type="http://schemas.openxmlformats.org/officeDocument/2006/relationships/slide" Target="/ppt/slides/slide4.xml"/><Relationship Id="rId16" Type="http://schemas.openxmlformats.org/officeDocument/2006/relationships/slide" Target="/ppt/slides/slide9.xml"/><Relationship Id="rId19" Type="http://schemas.openxmlformats.org/officeDocument/2006/relationships/image" Target="../media/image24.png"/><Relationship Id="rId18" Type="http://schemas.openxmlformats.org/officeDocument/2006/relationships/slide" Target="/ppt/slides/slide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slide" Target="/ppt/slides/slide29.xml"/><Relationship Id="rId4" Type="http://schemas.openxmlformats.org/officeDocument/2006/relationships/image" Target="../media/image32.png"/><Relationship Id="rId9" Type="http://schemas.openxmlformats.org/officeDocument/2006/relationships/slide" Target="/ppt/slides/slide27.xml"/><Relationship Id="rId5" Type="http://schemas.openxmlformats.org/officeDocument/2006/relationships/slide" Target="/ppt/slides/slide9.xml"/><Relationship Id="rId6" Type="http://schemas.openxmlformats.org/officeDocument/2006/relationships/image" Target="../media/image14.png"/><Relationship Id="rId7" Type="http://schemas.openxmlformats.org/officeDocument/2006/relationships/slide" Target="/ppt/slides/slide30.xml"/><Relationship Id="rId8" Type="http://schemas.openxmlformats.org/officeDocument/2006/relationships/image" Target="../media/image33.png"/><Relationship Id="rId11" Type="http://schemas.openxmlformats.org/officeDocument/2006/relationships/slide" Target="/ppt/slides/slide9.xml"/><Relationship Id="rId10" Type="http://schemas.openxmlformats.org/officeDocument/2006/relationships/image" Target="../media/image40.png"/><Relationship Id="rId13" Type="http://schemas.openxmlformats.org/officeDocument/2006/relationships/image" Target="../media/image44.png"/><Relationship Id="rId12" Type="http://schemas.openxmlformats.org/officeDocument/2006/relationships/slide" Target="/ppt/slides/slide28.xml"/><Relationship Id="rId15" Type="http://schemas.openxmlformats.org/officeDocument/2006/relationships/image" Target="../media/image37.png"/><Relationship Id="rId14" Type="http://schemas.openxmlformats.org/officeDocument/2006/relationships/slide" Target="/ppt/slid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45.png"/><Relationship Id="rId5" Type="http://schemas.openxmlformats.org/officeDocument/2006/relationships/slide" Target="/ppt/slid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10810829d87_4_0"/>
          <p:cNvSpPr/>
          <p:nvPr/>
        </p:nvSpPr>
        <p:spPr>
          <a:xfrm>
            <a:off x="-125" y="-79075"/>
            <a:ext cx="12192000" cy="6952800"/>
          </a:xfrm>
          <a:prstGeom prst="rect">
            <a:avLst/>
          </a:prstGeom>
          <a:solidFill>
            <a:srgbClr val="003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5" name="Google Shape;85;g10810829d87_4_0"/>
          <p:cNvPicPr preferRelativeResize="0"/>
          <p:nvPr/>
        </p:nvPicPr>
        <p:blipFill rotWithShape="1">
          <a:blip r:embed="rId3">
            <a:alphaModFix/>
          </a:blip>
          <a:srcRect b="0" l="0" r="0" t="0"/>
          <a:stretch/>
        </p:blipFill>
        <p:spPr>
          <a:xfrm>
            <a:off x="3007400" y="2961821"/>
            <a:ext cx="6177199" cy="2980475"/>
          </a:xfrm>
          <a:prstGeom prst="rect">
            <a:avLst/>
          </a:prstGeom>
          <a:noFill/>
          <a:ln>
            <a:noFill/>
          </a:ln>
        </p:spPr>
      </p:pic>
      <p:sp>
        <p:nvSpPr>
          <p:cNvPr id="86" name="Google Shape;86;g10810829d87_4_0"/>
          <p:cNvSpPr txBox="1"/>
          <p:nvPr/>
        </p:nvSpPr>
        <p:spPr>
          <a:xfrm>
            <a:off x="1710307" y="1031676"/>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Roboto"/>
                <a:ea typeface="Roboto"/>
                <a:cs typeface="Roboto"/>
                <a:sym typeface="Roboto"/>
              </a:rPr>
              <a:t>THIS COURSE IS ACCREDITED BY</a:t>
            </a:r>
            <a:endParaRPr b="1" i="0" sz="4000" u="none" cap="none" strike="noStrike">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81" name="Shape 281"/>
        <p:cNvGrpSpPr/>
        <p:nvPr/>
      </p:nvGrpSpPr>
      <p:grpSpPr>
        <a:xfrm>
          <a:off x="0" y="0"/>
          <a:ext cx="0" cy="0"/>
          <a:chOff x="0" y="0"/>
          <a:chExt cx="0" cy="0"/>
        </a:xfrm>
      </p:grpSpPr>
      <p:pic>
        <p:nvPicPr>
          <p:cNvPr id="282" name="Google Shape;282;p8"/>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283" name="Google Shape;283;p8"/>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284" name="Google Shape;284;p8"/>
          <p:cNvSpPr txBox="1"/>
          <p:nvPr/>
        </p:nvSpPr>
        <p:spPr>
          <a:xfrm>
            <a:off x="2823632" y="1016001"/>
            <a:ext cx="877132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Business Agility Foundations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285" name="Google Shape;285;p8"/>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286" name="Google Shape;286;p8"/>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287" name="Google Shape;287;p8"/>
          <p:cNvSpPr txBox="1"/>
          <p:nvPr/>
        </p:nvSpPr>
        <p:spPr>
          <a:xfrm>
            <a:off x="7483228" y="5567950"/>
            <a:ext cx="4287300" cy="7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350" u="none" cap="none" strike="noStrike">
                <a:solidFill>
                  <a:schemeClr val="dk1"/>
                </a:solidFill>
                <a:latin typeface="Roboto"/>
                <a:ea typeface="Roboto"/>
                <a:cs typeface="Roboto"/>
                <a:sym typeface="Roboto"/>
              </a:rPr>
              <a:t>Professionals who are in business-focused roles and are starting their agile learning journey.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350" u="none" cap="none" strike="noStrike">
              <a:solidFill>
                <a:schemeClr val="dk1"/>
              </a:solidFill>
              <a:latin typeface="Roboto"/>
              <a:ea typeface="Roboto"/>
              <a:cs typeface="Roboto"/>
              <a:sym typeface="Roboto"/>
            </a:endParaRPr>
          </a:p>
        </p:txBody>
      </p:sp>
      <p:sp>
        <p:nvSpPr>
          <p:cNvPr id="288" name="Google Shape;288;p8"/>
          <p:cNvSpPr txBox="1"/>
          <p:nvPr/>
        </p:nvSpPr>
        <p:spPr>
          <a:xfrm>
            <a:off x="7495560" y="3287714"/>
            <a:ext cx="4710729" cy="116955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The Need for Business Agility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Developing a Growth Mindset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Implementing and Sustaining Business Agility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Action Plans and Tools to Accelerate Business Agility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289" name="Google Shape;289;p8"/>
          <p:cNvSpPr txBox="1"/>
          <p:nvPr/>
        </p:nvSpPr>
        <p:spPr>
          <a:xfrm>
            <a:off x="177096" y="3308272"/>
            <a:ext cx="5918904"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Achieving the ICAgile Certified Professional in Business Agility Foundations (ICP-BAF) demonstrates an ability to articulate the values, principles, and dimensions of business agility. Business agilists can formulate an action plan for applying agility in their workplaces and can appraise and use a variety of frameworks, tools, and techniques to jumpstart the organizational and individual transformation towards a more responsive, value-driven reality.</a:t>
            </a:r>
            <a:endParaRPr b="0" i="0" sz="1400" u="none" cap="none" strike="noStrike">
              <a:solidFill>
                <a:srgbClr val="000000"/>
              </a:solidFill>
              <a:latin typeface="Arial"/>
              <a:ea typeface="Arial"/>
              <a:cs typeface="Arial"/>
              <a:sym typeface="Arial"/>
            </a:endParaRPr>
          </a:p>
        </p:txBody>
      </p:sp>
      <p:sp>
        <p:nvSpPr>
          <p:cNvPr id="290" name="Google Shape;290;p8"/>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291" name="Google Shape;291;p8"/>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5"/>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95" name="Shape 295"/>
        <p:cNvGrpSpPr/>
        <p:nvPr/>
      </p:nvGrpSpPr>
      <p:grpSpPr>
        <a:xfrm>
          <a:off x="0" y="0"/>
          <a:ext cx="0" cy="0"/>
          <a:chOff x="0" y="0"/>
          <a:chExt cx="0" cy="0"/>
        </a:xfrm>
      </p:grpSpPr>
      <p:pic>
        <p:nvPicPr>
          <p:cNvPr id="296" name="Google Shape;296;p9"/>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297" name="Google Shape;297;p9"/>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298" name="Google Shape;298;p9"/>
          <p:cNvSpPr txBox="1"/>
          <p:nvPr/>
        </p:nvSpPr>
        <p:spPr>
          <a:xfrm>
            <a:off x="2823632" y="1016001"/>
            <a:ext cx="877132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Leading with Agility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Calibri"/>
                <a:ea typeface="Calibri"/>
                <a:cs typeface="Calibri"/>
                <a:sym typeface="Calibri"/>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299" name="Google Shape;299;p9"/>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300" name="Google Shape;300;p9"/>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301" name="Google Shape;301;p9"/>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302" name="Google Shape;302;p9"/>
          <p:cNvSpPr txBox="1"/>
          <p:nvPr/>
        </p:nvSpPr>
        <p:spPr>
          <a:xfrm>
            <a:off x="7483214" y="5567950"/>
            <a:ext cx="3825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Leaders and emerging leaders at all career and organizational levels.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03" name="Google Shape;303;p9"/>
          <p:cNvSpPr txBox="1"/>
          <p:nvPr/>
        </p:nvSpPr>
        <p:spPr>
          <a:xfrm>
            <a:off x="177109" y="4899900"/>
            <a:ext cx="62439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AGILITY IN LEADERSHIP TRACK</a:t>
            </a:r>
            <a:endParaRPr b="1" i="0" sz="1600" u="none" cap="none" strike="noStrike">
              <a:solidFill>
                <a:schemeClr val="dk1"/>
              </a:solidFill>
              <a:latin typeface="Roboto"/>
              <a:ea typeface="Roboto"/>
              <a:cs typeface="Roboto"/>
              <a:sym typeface="Roboto"/>
            </a:endParaRPr>
          </a:p>
        </p:txBody>
      </p:sp>
      <p:sp>
        <p:nvSpPr>
          <p:cNvPr id="304" name="Google Shape;304;p9"/>
          <p:cNvSpPr txBox="1"/>
          <p:nvPr/>
        </p:nvSpPr>
        <p:spPr>
          <a:xfrm>
            <a:off x="7495560" y="3287714"/>
            <a:ext cx="4710729" cy="116955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Organizational Agility Capability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Leadership Styles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Emotional Intelligence in Relationships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Leader as Agent of Transformation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05" name="Google Shape;305;p9"/>
          <p:cNvSpPr txBox="1"/>
          <p:nvPr/>
        </p:nvSpPr>
        <p:spPr>
          <a:xfrm>
            <a:off x="177096" y="3308272"/>
            <a:ext cx="59190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knowledge-based designation is an industry-recognized credential that demonstrates knowledge of the key aspects of organizational agility capability and agile leadership. It verifies a firm grasp of the core skills for developing personal agility, relationship agility, and leading change and transformation.</a:t>
            </a:r>
            <a:endParaRPr b="0" i="0" sz="1400" u="none" cap="none" strike="noStrike">
              <a:solidFill>
                <a:srgbClr val="000000"/>
              </a:solidFill>
              <a:latin typeface="Arial"/>
              <a:ea typeface="Arial"/>
              <a:cs typeface="Arial"/>
              <a:sym typeface="Arial"/>
            </a:endParaRPr>
          </a:p>
        </p:txBody>
      </p:sp>
      <p:pic>
        <p:nvPicPr>
          <p:cNvPr id="306" name="Google Shape;306;p9">
            <a:hlinkClick action="ppaction://hlinksldjump" r:id="rId5"/>
          </p:cNvPr>
          <p:cNvPicPr preferRelativeResize="0"/>
          <p:nvPr/>
        </p:nvPicPr>
        <p:blipFill rotWithShape="1">
          <a:blip r:embed="rId6">
            <a:alphaModFix/>
          </a:blip>
          <a:srcRect b="0" l="0" r="0" t="0"/>
          <a:stretch/>
        </p:blipFill>
        <p:spPr>
          <a:xfrm>
            <a:off x="177111" y="5319629"/>
            <a:ext cx="1048368" cy="1171461"/>
          </a:xfrm>
          <a:prstGeom prst="rect">
            <a:avLst/>
          </a:prstGeom>
          <a:noFill/>
          <a:ln>
            <a:noFill/>
          </a:ln>
        </p:spPr>
      </p:pic>
      <p:pic>
        <p:nvPicPr>
          <p:cNvPr id="307" name="Google Shape;307;p9">
            <a:hlinkClick action="ppaction://hlinksldjump" r:id="rId7"/>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308" name="Google Shape;308;p9"/>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09" name="Google Shape;309;p9"/>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10" name="Google Shape;310;p9"/>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311" name="Google Shape;311;p9">
            <a:hlinkClick action="ppaction://hlinksldjump" r:id="rId8"/>
          </p:cNvPr>
          <p:cNvPicPr preferRelativeResize="0"/>
          <p:nvPr/>
        </p:nvPicPr>
        <p:blipFill rotWithShape="1">
          <a:blip r:embed="rId9">
            <a:alphaModFix/>
          </a:blip>
          <a:srcRect b="0" l="0" r="0" t="0"/>
          <a:stretch/>
        </p:blipFill>
        <p:spPr>
          <a:xfrm>
            <a:off x="3654986" y="5351666"/>
            <a:ext cx="1048368" cy="1171461"/>
          </a:xfrm>
          <a:prstGeom prst="rect">
            <a:avLst/>
          </a:prstGeom>
          <a:noFill/>
          <a:ln>
            <a:noFill/>
          </a:ln>
        </p:spPr>
      </p:pic>
      <p:pic>
        <p:nvPicPr>
          <p:cNvPr id="312" name="Google Shape;312;p9">
            <a:hlinkClick action="ppaction://hlinksldjump" r:id="rId10"/>
          </p:cNvPr>
          <p:cNvPicPr preferRelativeResize="0"/>
          <p:nvPr/>
        </p:nvPicPr>
        <p:blipFill rotWithShape="1">
          <a:blip r:embed="rId11">
            <a:alphaModFix/>
          </a:blip>
          <a:srcRect b="0" l="2785" r="2784" t="0"/>
          <a:stretch/>
        </p:blipFill>
        <p:spPr>
          <a:xfrm>
            <a:off x="5372583" y="5319629"/>
            <a:ext cx="1048367" cy="1171461"/>
          </a:xfrm>
          <a:prstGeom prst="rect">
            <a:avLst/>
          </a:prstGeom>
          <a:noFill/>
          <a:ln>
            <a:noFill/>
          </a:ln>
        </p:spPr>
      </p:pic>
      <p:sp>
        <p:nvSpPr>
          <p:cNvPr id="313" name="Google Shape;313;p9"/>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2"/>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17" name="Shape 317"/>
        <p:cNvGrpSpPr/>
        <p:nvPr/>
      </p:nvGrpSpPr>
      <p:grpSpPr>
        <a:xfrm>
          <a:off x="0" y="0"/>
          <a:ext cx="0" cy="0"/>
          <a:chOff x="0" y="0"/>
          <a:chExt cx="0" cy="0"/>
        </a:xfrm>
      </p:grpSpPr>
      <p:pic>
        <p:nvPicPr>
          <p:cNvPr id="318" name="Google Shape;318;p10"/>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319" name="Google Shape;319;p10"/>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320" name="Google Shape;320;p10"/>
          <p:cNvSpPr txBox="1"/>
          <p:nvPr/>
        </p:nvSpPr>
        <p:spPr>
          <a:xfrm>
            <a:off x="2823632" y="1016001"/>
            <a:ext cx="877132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People Development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Calibri"/>
                <a:ea typeface="Calibri"/>
                <a:cs typeface="Calibri"/>
                <a:sym typeface="Calibri"/>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321" name="Google Shape;321;p10"/>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322" name="Google Shape;322;p10"/>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323" name="Google Shape;323;p10"/>
          <p:cNvSpPr txBox="1"/>
          <p:nvPr/>
        </p:nvSpPr>
        <p:spPr>
          <a:xfrm>
            <a:off x="7495560" y="3287714"/>
            <a:ext cx="4710729" cy="116955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People as the Catalyst for Agility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Cultivating a Culture of Learning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Hire to Elevate, not Delegate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Leadership at Every Level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24" name="Google Shape;324;p10"/>
          <p:cNvSpPr txBox="1"/>
          <p:nvPr/>
        </p:nvSpPr>
        <p:spPr>
          <a:xfrm>
            <a:off x="177096" y="3308272"/>
            <a:ext cx="5918904"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designation demonstrates a leader’s commitment to grow others and to create environments in their organization where individuals, teams, and teams of teams thrive. They understand the importance of creating a container of generative learning to enable people, the organization and its agility.  </a:t>
            </a:r>
            <a:endParaRPr b="0" i="0" sz="1400" u="none" cap="none" strike="noStrike">
              <a:solidFill>
                <a:srgbClr val="000000"/>
              </a:solidFill>
              <a:latin typeface="Arial"/>
              <a:ea typeface="Arial"/>
              <a:cs typeface="Arial"/>
              <a:sym typeface="Arial"/>
            </a:endParaRPr>
          </a:p>
        </p:txBody>
      </p:sp>
      <p:pic>
        <p:nvPicPr>
          <p:cNvPr id="325" name="Google Shape;325;p10">
            <a:hlinkClick action="ppaction://hlinksldjump" r:id="rId5"/>
          </p:cNvPr>
          <p:cNvPicPr preferRelativeResize="0"/>
          <p:nvPr/>
        </p:nvPicPr>
        <p:blipFill rotWithShape="1">
          <a:blip r:embed="rId6">
            <a:alphaModFix/>
          </a:blip>
          <a:srcRect b="0" l="0" r="0" t="0"/>
          <a:stretch/>
        </p:blipFill>
        <p:spPr>
          <a:xfrm>
            <a:off x="177111" y="5319629"/>
            <a:ext cx="1048368" cy="1171461"/>
          </a:xfrm>
          <a:prstGeom prst="rect">
            <a:avLst/>
          </a:prstGeom>
          <a:noFill/>
          <a:ln>
            <a:noFill/>
          </a:ln>
        </p:spPr>
      </p:pic>
      <p:pic>
        <p:nvPicPr>
          <p:cNvPr id="326" name="Google Shape;326;p10">
            <a:hlinkClick action="ppaction://hlinksldjump" r:id="rId7"/>
          </p:cNvPr>
          <p:cNvPicPr preferRelativeResize="0"/>
          <p:nvPr/>
        </p:nvPicPr>
        <p:blipFill rotWithShape="1">
          <a:blip r:embed="rId8">
            <a:alphaModFix/>
          </a:blip>
          <a:srcRect b="0" l="0" r="0" t="0"/>
          <a:stretch/>
        </p:blipFill>
        <p:spPr>
          <a:xfrm>
            <a:off x="1916008" y="5319629"/>
            <a:ext cx="1048368" cy="1171461"/>
          </a:xfrm>
          <a:prstGeom prst="rect">
            <a:avLst/>
          </a:prstGeom>
          <a:noFill/>
          <a:ln>
            <a:noFill/>
          </a:ln>
        </p:spPr>
      </p:pic>
      <p:cxnSp>
        <p:nvCxnSpPr>
          <p:cNvPr id="327" name="Google Shape;327;p10"/>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28" name="Google Shape;328;p10"/>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29" name="Google Shape;329;p10"/>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330" name="Google Shape;330;p10">
            <a:hlinkClick action="ppaction://hlinksldjump" r:id="rId9"/>
          </p:cNvPr>
          <p:cNvPicPr preferRelativeResize="0"/>
          <p:nvPr/>
        </p:nvPicPr>
        <p:blipFill rotWithShape="1">
          <a:blip r:embed="rId4">
            <a:alphaModFix/>
          </a:blip>
          <a:srcRect b="0" l="0" r="0" t="0"/>
          <a:stretch/>
        </p:blipFill>
        <p:spPr>
          <a:xfrm>
            <a:off x="3633686" y="5319629"/>
            <a:ext cx="1048368" cy="1171461"/>
          </a:xfrm>
          <a:prstGeom prst="rect">
            <a:avLst/>
          </a:prstGeom>
          <a:noFill/>
          <a:ln>
            <a:noFill/>
          </a:ln>
        </p:spPr>
      </p:pic>
      <p:pic>
        <p:nvPicPr>
          <p:cNvPr id="331" name="Google Shape;331;p10">
            <a:hlinkClick action="ppaction://hlinksldjump" r:id="rId10"/>
          </p:cNvPr>
          <p:cNvPicPr preferRelativeResize="0"/>
          <p:nvPr/>
        </p:nvPicPr>
        <p:blipFill rotWithShape="1">
          <a:blip r:embed="rId11">
            <a:alphaModFix/>
          </a:blip>
          <a:srcRect b="0" l="2785" r="2784" t="0"/>
          <a:stretch/>
        </p:blipFill>
        <p:spPr>
          <a:xfrm>
            <a:off x="5372583" y="5319629"/>
            <a:ext cx="1048367" cy="1171461"/>
          </a:xfrm>
          <a:prstGeom prst="rect">
            <a:avLst/>
          </a:prstGeom>
          <a:noFill/>
          <a:ln>
            <a:noFill/>
          </a:ln>
        </p:spPr>
      </p:pic>
      <p:sp>
        <p:nvSpPr>
          <p:cNvPr id="332" name="Google Shape;332;p10"/>
          <p:cNvSpPr txBox="1"/>
          <p:nvPr/>
        </p:nvSpPr>
        <p:spPr>
          <a:xfrm>
            <a:off x="177109" y="4899900"/>
            <a:ext cx="62439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AGILITY IN LEADERSHIP TRACK</a:t>
            </a:r>
            <a:endParaRPr b="1" i="0" sz="1600" u="none" cap="none" strike="noStrike">
              <a:solidFill>
                <a:schemeClr val="dk1"/>
              </a:solidFill>
              <a:latin typeface="Roboto"/>
              <a:ea typeface="Roboto"/>
              <a:cs typeface="Roboto"/>
              <a:sym typeface="Roboto"/>
            </a:endParaRPr>
          </a:p>
        </p:txBody>
      </p:sp>
      <p:sp>
        <p:nvSpPr>
          <p:cNvPr id="333" name="Google Shape;333;p10"/>
          <p:cNvSpPr txBox="1"/>
          <p:nvPr/>
        </p:nvSpPr>
        <p:spPr>
          <a:xfrm>
            <a:off x="7483214" y="5567950"/>
            <a:ext cx="3825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Leaders and emerging leaders at all career and organizational levels.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34" name="Google Shape;334;p10"/>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335" name="Google Shape;335;p10"/>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2"/>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39" name="Shape 339"/>
        <p:cNvGrpSpPr/>
        <p:nvPr/>
      </p:nvGrpSpPr>
      <p:grpSpPr>
        <a:xfrm>
          <a:off x="0" y="0"/>
          <a:ext cx="0" cy="0"/>
          <a:chOff x="0" y="0"/>
          <a:chExt cx="0" cy="0"/>
        </a:xfrm>
      </p:grpSpPr>
      <p:pic>
        <p:nvPicPr>
          <p:cNvPr id="340" name="Google Shape;340;g11b180a8e7a_0_77"/>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341" name="Google Shape;341;g11b180a8e7a_0_77"/>
          <p:cNvPicPr preferRelativeResize="0"/>
          <p:nvPr/>
        </p:nvPicPr>
        <p:blipFill rotWithShape="1">
          <a:blip r:embed="rId4">
            <a:alphaModFix/>
          </a:blip>
          <a:srcRect b="0" l="2785" r="2784" t="0"/>
          <a:stretch/>
        </p:blipFill>
        <p:spPr>
          <a:xfrm>
            <a:off x="538105" y="187612"/>
            <a:ext cx="2116193" cy="2364665"/>
          </a:xfrm>
          <a:prstGeom prst="rect">
            <a:avLst/>
          </a:prstGeom>
          <a:noFill/>
          <a:ln>
            <a:noFill/>
          </a:ln>
        </p:spPr>
      </p:pic>
      <p:sp>
        <p:nvSpPr>
          <p:cNvPr id="342" name="Google Shape;342;g11b180a8e7a_0_77"/>
          <p:cNvSpPr txBox="1"/>
          <p:nvPr/>
        </p:nvSpPr>
        <p:spPr>
          <a:xfrm>
            <a:off x="2823632" y="1016001"/>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Expert in Agility in Leadership</a:t>
            </a:r>
            <a:endParaRPr b="0" i="0" sz="4000" u="none" cap="none" strike="noStrike">
              <a:solidFill>
                <a:schemeClr val="dk1"/>
              </a:solidFill>
              <a:latin typeface="Roboto"/>
              <a:ea typeface="Roboto"/>
              <a:cs typeface="Roboto"/>
              <a:sym typeface="Roboto"/>
            </a:endParaRPr>
          </a:p>
        </p:txBody>
      </p:sp>
      <p:sp>
        <p:nvSpPr>
          <p:cNvPr id="343" name="Google Shape;343;g11b180a8e7a_0_77"/>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344" name="Google Shape;344;g11b180a8e7a_0_77"/>
          <p:cNvSpPr txBox="1"/>
          <p:nvPr/>
        </p:nvSpPr>
        <p:spPr>
          <a:xfrm>
            <a:off x="7442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345" name="Google Shape;345;g11b180a8e7a_0_77"/>
          <p:cNvSpPr txBox="1"/>
          <p:nvPr/>
        </p:nvSpPr>
        <p:spPr>
          <a:xfrm>
            <a:off x="7495560" y="3287714"/>
            <a:ext cx="4710600" cy="7389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The ICE-AL is currently being developed by our community of thought leaders.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46" name="Google Shape;346;g11b180a8e7a_0_77"/>
          <p:cNvSpPr txBox="1"/>
          <p:nvPr/>
        </p:nvSpPr>
        <p:spPr>
          <a:xfrm>
            <a:off x="177096" y="3308272"/>
            <a:ext cx="5919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Some of the key competencies covered by this certification will include building adaptive capability in organizations, leading people and managing systems through complexity and uncertainty, and developing leadership in others.</a:t>
            </a:r>
            <a:endParaRPr b="0" i="0" sz="1400" u="none" cap="none" strike="noStrike">
              <a:solidFill>
                <a:srgbClr val="000000"/>
              </a:solidFill>
              <a:latin typeface="Arial"/>
              <a:ea typeface="Arial"/>
              <a:cs typeface="Arial"/>
              <a:sym typeface="Arial"/>
            </a:endParaRPr>
          </a:p>
        </p:txBody>
      </p:sp>
      <p:pic>
        <p:nvPicPr>
          <p:cNvPr id="347" name="Google Shape;347;g11b180a8e7a_0_77">
            <a:hlinkClick action="ppaction://hlinksldjump" r:id="rId5"/>
          </p:cNvPr>
          <p:cNvPicPr preferRelativeResize="0"/>
          <p:nvPr/>
        </p:nvPicPr>
        <p:blipFill rotWithShape="1">
          <a:blip r:embed="rId6">
            <a:alphaModFix/>
          </a:blip>
          <a:srcRect b="0" l="0" r="0" t="0"/>
          <a:stretch/>
        </p:blipFill>
        <p:spPr>
          <a:xfrm>
            <a:off x="177111" y="5319629"/>
            <a:ext cx="1048368" cy="1171461"/>
          </a:xfrm>
          <a:prstGeom prst="rect">
            <a:avLst/>
          </a:prstGeom>
          <a:noFill/>
          <a:ln>
            <a:noFill/>
          </a:ln>
        </p:spPr>
      </p:pic>
      <p:pic>
        <p:nvPicPr>
          <p:cNvPr id="348" name="Google Shape;348;g11b180a8e7a_0_77">
            <a:hlinkClick action="ppaction://hlinksldjump" r:id="rId7"/>
          </p:cNvPr>
          <p:cNvPicPr preferRelativeResize="0"/>
          <p:nvPr/>
        </p:nvPicPr>
        <p:blipFill rotWithShape="1">
          <a:blip r:embed="rId8">
            <a:alphaModFix/>
          </a:blip>
          <a:srcRect b="0" l="0" r="0" t="0"/>
          <a:stretch/>
        </p:blipFill>
        <p:spPr>
          <a:xfrm>
            <a:off x="1916008" y="5319629"/>
            <a:ext cx="1048368" cy="1171461"/>
          </a:xfrm>
          <a:prstGeom prst="rect">
            <a:avLst/>
          </a:prstGeom>
          <a:noFill/>
          <a:ln>
            <a:noFill/>
          </a:ln>
        </p:spPr>
      </p:pic>
      <p:cxnSp>
        <p:nvCxnSpPr>
          <p:cNvPr id="349" name="Google Shape;349;g11b180a8e7a_0_77"/>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50" name="Google Shape;350;g11b180a8e7a_0_77"/>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51" name="Google Shape;351;g11b180a8e7a_0_77"/>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352" name="Google Shape;352;g11b180a8e7a_0_77">
            <a:hlinkClick action="ppaction://hlinksldjump" r:id="rId9"/>
          </p:cNvPr>
          <p:cNvPicPr preferRelativeResize="0"/>
          <p:nvPr/>
        </p:nvPicPr>
        <p:blipFill rotWithShape="1">
          <a:blip r:embed="rId10">
            <a:alphaModFix/>
          </a:blip>
          <a:srcRect b="0" l="0" r="0" t="0"/>
          <a:stretch/>
        </p:blipFill>
        <p:spPr>
          <a:xfrm>
            <a:off x="3633686" y="5319629"/>
            <a:ext cx="1048368" cy="1171461"/>
          </a:xfrm>
          <a:prstGeom prst="rect">
            <a:avLst/>
          </a:prstGeom>
          <a:noFill/>
          <a:ln>
            <a:noFill/>
          </a:ln>
        </p:spPr>
      </p:pic>
      <p:pic>
        <p:nvPicPr>
          <p:cNvPr id="353" name="Google Shape;353;g11b180a8e7a_0_77">
            <a:hlinkClick action="ppaction://hlinksldjump" r:id="rId11"/>
          </p:cNvPr>
          <p:cNvPicPr preferRelativeResize="0"/>
          <p:nvPr/>
        </p:nvPicPr>
        <p:blipFill rotWithShape="1">
          <a:blip r:embed="rId4">
            <a:alphaModFix/>
          </a:blip>
          <a:srcRect b="0" l="2785" r="2784" t="0"/>
          <a:stretch/>
        </p:blipFill>
        <p:spPr>
          <a:xfrm>
            <a:off x="5372583" y="5319629"/>
            <a:ext cx="1048367" cy="1171461"/>
          </a:xfrm>
          <a:prstGeom prst="rect">
            <a:avLst/>
          </a:prstGeom>
          <a:noFill/>
          <a:ln>
            <a:noFill/>
          </a:ln>
        </p:spPr>
      </p:pic>
      <p:sp>
        <p:nvSpPr>
          <p:cNvPr id="354" name="Google Shape;354;g11b180a8e7a_0_77"/>
          <p:cNvSpPr txBox="1"/>
          <p:nvPr/>
        </p:nvSpPr>
        <p:spPr>
          <a:xfrm>
            <a:off x="177109" y="4899900"/>
            <a:ext cx="62439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AGILITY IN LEADERSHIP TRACK</a:t>
            </a:r>
            <a:endParaRPr b="1" i="0" sz="1600" u="none" cap="none" strike="noStrike">
              <a:solidFill>
                <a:schemeClr val="dk1"/>
              </a:solidFill>
              <a:latin typeface="Roboto"/>
              <a:ea typeface="Roboto"/>
              <a:cs typeface="Roboto"/>
              <a:sym typeface="Roboto"/>
            </a:endParaRPr>
          </a:p>
        </p:txBody>
      </p:sp>
      <p:sp>
        <p:nvSpPr>
          <p:cNvPr id="355" name="Google Shape;355;g11b180a8e7a_0_77"/>
          <p:cNvSpPr txBox="1"/>
          <p:nvPr/>
        </p:nvSpPr>
        <p:spPr>
          <a:xfrm>
            <a:off x="7483228" y="5567950"/>
            <a:ext cx="4723200" cy="134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350" u="none" cap="none" strike="noStrike">
                <a:solidFill>
                  <a:schemeClr val="dk1"/>
                </a:solidFill>
                <a:latin typeface="Roboto"/>
                <a:ea typeface="Roboto"/>
                <a:cs typeface="Roboto"/>
                <a:sym typeface="Roboto"/>
              </a:rPr>
              <a:t>Leaders at all levels in the organization who want to build leadership competencies that will support transformational journeys for people and organizations. It is for professionals who recognize that leadership is a role within functioning systems rather than a specific position.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56" name="Google Shape;356;g11b180a8e7a_0_77"/>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357" name="Google Shape;357;g11b180a8e7a_0_77"/>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2"/>
              </a:rPr>
              <a:t>Go Back to Learning Programs</a:t>
            </a:r>
            <a:endParaRPr b="1" i="0" sz="1400" u="none" cap="none" strike="noStrike">
              <a:solidFill>
                <a:srgbClr val="000000"/>
              </a:solidFill>
              <a:latin typeface="Roboto"/>
              <a:ea typeface="Roboto"/>
              <a:cs typeface="Roboto"/>
              <a:sym typeface="Roboto"/>
            </a:endParaRPr>
          </a:p>
        </p:txBody>
      </p:sp>
      <p:sp>
        <p:nvSpPr>
          <p:cNvPr id="358" name="Google Shape;358;g11b180a8e7a_0_77"/>
          <p:cNvSpPr txBox="1"/>
          <p:nvPr/>
        </p:nvSpPr>
        <p:spPr>
          <a:xfrm>
            <a:off x="2823632" y="437901"/>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Roboto"/>
                <a:ea typeface="Roboto"/>
                <a:cs typeface="Roboto"/>
                <a:sym typeface="Roboto"/>
              </a:rPr>
              <a:t>COMING SOON</a:t>
            </a:r>
            <a:endParaRPr b="1" i="0" sz="4000" u="none" cap="none" strike="noStrike">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62" name="Shape 362"/>
        <p:cNvGrpSpPr/>
        <p:nvPr/>
      </p:nvGrpSpPr>
      <p:grpSpPr>
        <a:xfrm>
          <a:off x="0" y="0"/>
          <a:ext cx="0" cy="0"/>
          <a:chOff x="0" y="0"/>
          <a:chExt cx="0" cy="0"/>
        </a:xfrm>
      </p:grpSpPr>
      <p:pic>
        <p:nvPicPr>
          <p:cNvPr id="363" name="Google Shape;363;p4"/>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364" name="Google Shape;364;p4"/>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365" name="Google Shape;365;p4"/>
          <p:cNvSpPr txBox="1"/>
          <p:nvPr/>
        </p:nvSpPr>
        <p:spPr>
          <a:xfrm>
            <a:off x="2823633" y="1016001"/>
            <a:ext cx="65448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Enterprise Agile Coaching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366" name="Google Shape;366;p4"/>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367" name="Google Shape;367;p4"/>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368" name="Google Shape;368;p4"/>
          <p:cNvSpPr txBox="1"/>
          <p:nvPr/>
        </p:nvSpPr>
        <p:spPr>
          <a:xfrm>
            <a:off x="7483214" y="5567950"/>
            <a:ext cx="39951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Agile coaches at the enterprise and portfolio level and transformational leaders.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69" name="Google Shape;369;p4"/>
          <p:cNvSpPr txBox="1"/>
          <p:nvPr/>
        </p:nvSpPr>
        <p:spPr>
          <a:xfrm>
            <a:off x="177107" y="4899900"/>
            <a:ext cx="5216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ENTERPRISE COACHING TRACK</a:t>
            </a:r>
            <a:endParaRPr b="0" i="0" sz="1400" u="none" cap="none" strike="noStrike">
              <a:solidFill>
                <a:srgbClr val="000000"/>
              </a:solidFill>
              <a:latin typeface="Arial"/>
              <a:ea typeface="Arial"/>
              <a:cs typeface="Arial"/>
              <a:sym typeface="Arial"/>
            </a:endParaRPr>
          </a:p>
        </p:txBody>
      </p:sp>
      <p:sp>
        <p:nvSpPr>
          <p:cNvPr id="370" name="Google Shape;370;p4"/>
          <p:cNvSpPr txBox="1"/>
          <p:nvPr/>
        </p:nvSpPr>
        <p:spPr>
          <a:xfrm>
            <a:off x="7495560" y="3287714"/>
            <a:ext cx="4710600" cy="1169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Enterprise Coaching Enables Business Agility</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Organization Design and Structure </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Coaching the Organization </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Boundary Spanning Facilitation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71" name="Google Shape;371;p4"/>
          <p:cNvSpPr txBox="1"/>
          <p:nvPr/>
        </p:nvSpPr>
        <p:spPr>
          <a:xfrm>
            <a:off x="177096" y="3308272"/>
            <a:ext cx="5919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As one of ICAgile’s most advanced knowledge-based certifications, the ICP-ENT designation validates an understanding of enterprise agile coaching skills needed to enable organizational structure and process improvements in support of achieving business agility.</a:t>
            </a:r>
            <a:endParaRPr b="0" i="0" sz="1400" u="none" cap="none" strike="noStrike">
              <a:solidFill>
                <a:srgbClr val="000000"/>
              </a:solidFill>
              <a:latin typeface="Arial"/>
              <a:ea typeface="Arial"/>
              <a:cs typeface="Arial"/>
              <a:sym typeface="Arial"/>
            </a:endParaRPr>
          </a:p>
        </p:txBody>
      </p:sp>
      <p:pic>
        <p:nvPicPr>
          <p:cNvPr id="372" name="Google Shape;372;p4">
            <a:hlinkClick action="ppaction://hlinksldjump" r:id="rId5"/>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373" name="Google Shape;373;p4"/>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74" name="Google Shape;374;p4"/>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375" name="Google Shape;375;p4">
            <a:hlinkClick action="ppaction://hlinksldjump" r:id="rId6"/>
          </p:cNvPr>
          <p:cNvPicPr preferRelativeResize="0"/>
          <p:nvPr/>
        </p:nvPicPr>
        <p:blipFill rotWithShape="1">
          <a:blip r:embed="rId7">
            <a:alphaModFix/>
          </a:blip>
          <a:srcRect b="0" l="0" r="0" t="0"/>
          <a:stretch/>
        </p:blipFill>
        <p:spPr>
          <a:xfrm>
            <a:off x="5393880" y="5322009"/>
            <a:ext cx="1107472" cy="1168570"/>
          </a:xfrm>
          <a:prstGeom prst="rect">
            <a:avLst/>
          </a:prstGeom>
          <a:noFill/>
          <a:ln>
            <a:noFill/>
          </a:ln>
        </p:spPr>
      </p:pic>
      <p:cxnSp>
        <p:nvCxnSpPr>
          <p:cNvPr id="376" name="Google Shape;376;p4"/>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377" name="Google Shape;377;p4">
            <a:hlinkClick action="ppaction://hlinksldjump" r:id="rId8"/>
          </p:cNvPr>
          <p:cNvPicPr preferRelativeResize="0"/>
          <p:nvPr/>
        </p:nvPicPr>
        <p:blipFill rotWithShape="1">
          <a:blip r:embed="rId9">
            <a:alphaModFix/>
          </a:blip>
          <a:srcRect b="0" l="0" r="0" t="0"/>
          <a:stretch/>
        </p:blipFill>
        <p:spPr>
          <a:xfrm>
            <a:off x="3654983" y="5320554"/>
            <a:ext cx="1048368" cy="1171461"/>
          </a:xfrm>
          <a:prstGeom prst="rect">
            <a:avLst/>
          </a:prstGeom>
          <a:noFill/>
          <a:ln>
            <a:noFill/>
          </a:ln>
        </p:spPr>
      </p:pic>
      <p:pic>
        <p:nvPicPr>
          <p:cNvPr id="378" name="Google Shape;378;p4">
            <a:hlinkClick action="ppaction://hlinksldjump" r:id="rId10"/>
          </p:cNvPr>
          <p:cNvPicPr preferRelativeResize="0"/>
          <p:nvPr/>
        </p:nvPicPr>
        <p:blipFill rotWithShape="1">
          <a:blip r:embed="rId11">
            <a:alphaModFix/>
          </a:blip>
          <a:srcRect b="0" l="0" r="0" t="0"/>
          <a:stretch/>
        </p:blipFill>
        <p:spPr>
          <a:xfrm>
            <a:off x="177111" y="5319629"/>
            <a:ext cx="1048368" cy="1171461"/>
          </a:xfrm>
          <a:prstGeom prst="rect">
            <a:avLst/>
          </a:prstGeom>
          <a:noFill/>
          <a:ln>
            <a:noFill/>
          </a:ln>
        </p:spPr>
      </p:pic>
      <p:sp>
        <p:nvSpPr>
          <p:cNvPr id="379" name="Google Shape;379;p4"/>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380" name="Google Shape;380;p4"/>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2"/>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84" name="Shape 384"/>
        <p:cNvGrpSpPr/>
        <p:nvPr/>
      </p:nvGrpSpPr>
      <p:grpSpPr>
        <a:xfrm>
          <a:off x="0" y="0"/>
          <a:ext cx="0" cy="0"/>
          <a:chOff x="0" y="0"/>
          <a:chExt cx="0" cy="0"/>
        </a:xfrm>
      </p:grpSpPr>
      <p:pic>
        <p:nvPicPr>
          <p:cNvPr id="385" name="Google Shape;385;p5"/>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386" name="Google Shape;386;p5"/>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387" name="Google Shape;387;p5"/>
          <p:cNvSpPr txBox="1"/>
          <p:nvPr/>
        </p:nvSpPr>
        <p:spPr>
          <a:xfrm>
            <a:off x="2823621" y="1016000"/>
            <a:ext cx="95490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Coaching Agile Transformations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388" name="Google Shape;388;p5"/>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389" name="Google Shape;389;p5"/>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390" name="Google Shape;390;p5"/>
          <p:cNvSpPr txBox="1"/>
          <p:nvPr/>
        </p:nvSpPr>
        <p:spPr>
          <a:xfrm>
            <a:off x="7495560" y="3287714"/>
            <a:ext cx="4710600" cy="1169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Organizational Culture and Alignment </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Organization and Human Change Process </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Coaching and Advising Leaders </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Learning Journeys and Professional Development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391" name="Google Shape;391;p5"/>
          <p:cNvSpPr txBox="1"/>
          <p:nvPr/>
        </p:nvSpPr>
        <p:spPr>
          <a:xfrm>
            <a:off x="177096" y="3308272"/>
            <a:ext cx="5919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As one of ICAgile’s most advanced knowledge-based certifications, the ICP-CAT certification validates knowledge of how to coach  leadership and culture change in support of achieving business agility.</a:t>
            </a:r>
            <a:endParaRPr b="0" i="0" sz="1400" u="none" cap="none" strike="noStrike">
              <a:solidFill>
                <a:srgbClr val="000000"/>
              </a:solidFill>
              <a:latin typeface="Arial"/>
              <a:ea typeface="Arial"/>
              <a:cs typeface="Arial"/>
              <a:sym typeface="Arial"/>
            </a:endParaRPr>
          </a:p>
        </p:txBody>
      </p:sp>
      <p:pic>
        <p:nvPicPr>
          <p:cNvPr id="392" name="Google Shape;392;p5">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393" name="Google Shape;393;p5"/>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94" name="Google Shape;394;p5"/>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395" name="Google Shape;395;p5"/>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396" name="Google Shape;396;p5">
            <a:hlinkClick action="ppaction://hlinksldjump" r:id="rId7"/>
          </p:cNvPr>
          <p:cNvPicPr preferRelativeResize="0"/>
          <p:nvPr/>
        </p:nvPicPr>
        <p:blipFill rotWithShape="1">
          <a:blip r:embed="rId4">
            <a:alphaModFix/>
          </a:blip>
          <a:srcRect b="0" l="0" r="0" t="0"/>
          <a:stretch/>
        </p:blipFill>
        <p:spPr>
          <a:xfrm>
            <a:off x="3654983" y="5320554"/>
            <a:ext cx="1048368" cy="1171461"/>
          </a:xfrm>
          <a:prstGeom prst="rect">
            <a:avLst/>
          </a:prstGeom>
          <a:noFill/>
          <a:ln>
            <a:noFill/>
          </a:ln>
        </p:spPr>
      </p:pic>
      <p:pic>
        <p:nvPicPr>
          <p:cNvPr id="397" name="Google Shape;397;p5">
            <a:hlinkClick action="ppaction://hlinksldjump" r:id="rId8"/>
          </p:cNvPr>
          <p:cNvPicPr preferRelativeResize="0"/>
          <p:nvPr/>
        </p:nvPicPr>
        <p:blipFill rotWithShape="1">
          <a:blip r:embed="rId9">
            <a:alphaModFix/>
          </a:blip>
          <a:srcRect b="0" l="0" r="0" t="0"/>
          <a:stretch/>
        </p:blipFill>
        <p:spPr>
          <a:xfrm>
            <a:off x="5393880" y="5322009"/>
            <a:ext cx="1107472" cy="1168570"/>
          </a:xfrm>
          <a:prstGeom prst="rect">
            <a:avLst/>
          </a:prstGeom>
          <a:noFill/>
          <a:ln>
            <a:noFill/>
          </a:ln>
        </p:spPr>
      </p:pic>
      <p:pic>
        <p:nvPicPr>
          <p:cNvPr id="398" name="Google Shape;398;p5">
            <a:hlinkClick action="ppaction://hlinksldjump" r:id="rId10"/>
          </p:cNvPr>
          <p:cNvPicPr preferRelativeResize="0"/>
          <p:nvPr/>
        </p:nvPicPr>
        <p:blipFill rotWithShape="1">
          <a:blip r:embed="rId11">
            <a:alphaModFix/>
          </a:blip>
          <a:srcRect b="0" l="0" r="0" t="0"/>
          <a:stretch/>
        </p:blipFill>
        <p:spPr>
          <a:xfrm>
            <a:off x="177111" y="5319629"/>
            <a:ext cx="1048368" cy="1171461"/>
          </a:xfrm>
          <a:prstGeom prst="rect">
            <a:avLst/>
          </a:prstGeom>
          <a:noFill/>
          <a:ln>
            <a:noFill/>
          </a:ln>
        </p:spPr>
      </p:pic>
      <p:sp>
        <p:nvSpPr>
          <p:cNvPr id="399" name="Google Shape;399;p5"/>
          <p:cNvSpPr txBox="1"/>
          <p:nvPr/>
        </p:nvSpPr>
        <p:spPr>
          <a:xfrm>
            <a:off x="177107" y="4899900"/>
            <a:ext cx="5216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ENTERPRISE COACHING TRACK</a:t>
            </a:r>
            <a:endParaRPr b="0" i="0" sz="1400" u="none" cap="none" strike="noStrike">
              <a:solidFill>
                <a:srgbClr val="000000"/>
              </a:solidFill>
              <a:latin typeface="Arial"/>
              <a:ea typeface="Arial"/>
              <a:cs typeface="Arial"/>
              <a:sym typeface="Arial"/>
            </a:endParaRPr>
          </a:p>
        </p:txBody>
      </p:sp>
      <p:sp>
        <p:nvSpPr>
          <p:cNvPr id="400" name="Google Shape;400;p5"/>
          <p:cNvSpPr txBox="1"/>
          <p:nvPr/>
        </p:nvSpPr>
        <p:spPr>
          <a:xfrm>
            <a:off x="7483214" y="5567950"/>
            <a:ext cx="39951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Agile coaches at the enterprise and portfolio level and transformational leaders.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01" name="Google Shape;401;p5"/>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402" name="Google Shape;402;p5"/>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2"/>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06" name="Shape 406"/>
        <p:cNvGrpSpPr/>
        <p:nvPr/>
      </p:nvGrpSpPr>
      <p:grpSpPr>
        <a:xfrm>
          <a:off x="0" y="0"/>
          <a:ext cx="0" cy="0"/>
          <a:chOff x="0" y="0"/>
          <a:chExt cx="0" cy="0"/>
        </a:xfrm>
      </p:grpSpPr>
      <p:pic>
        <p:nvPicPr>
          <p:cNvPr id="407" name="Google Shape;407;g11b180a8e7a_0_56"/>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408" name="Google Shape;408;g11b180a8e7a_0_56"/>
          <p:cNvPicPr preferRelativeResize="0"/>
          <p:nvPr/>
        </p:nvPicPr>
        <p:blipFill rotWithShape="1">
          <a:blip r:embed="rId4">
            <a:alphaModFix/>
          </a:blip>
          <a:srcRect b="0" l="2785" r="2784" t="0"/>
          <a:stretch/>
        </p:blipFill>
        <p:spPr>
          <a:xfrm>
            <a:off x="538105" y="187612"/>
            <a:ext cx="2116193" cy="2364665"/>
          </a:xfrm>
          <a:prstGeom prst="rect">
            <a:avLst/>
          </a:prstGeom>
          <a:noFill/>
          <a:ln>
            <a:noFill/>
          </a:ln>
        </p:spPr>
      </p:pic>
      <p:sp>
        <p:nvSpPr>
          <p:cNvPr id="409" name="Google Shape;409;g11b180a8e7a_0_56"/>
          <p:cNvSpPr txBox="1"/>
          <p:nvPr/>
        </p:nvSpPr>
        <p:spPr>
          <a:xfrm>
            <a:off x="2823623" y="1016000"/>
            <a:ext cx="84393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Expert in Enterprise Coaching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410" name="Google Shape;410;g11b180a8e7a_0_56"/>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411" name="Google Shape;411;g11b180a8e7a_0_56"/>
          <p:cNvSpPr txBox="1"/>
          <p:nvPr/>
        </p:nvSpPr>
        <p:spPr>
          <a:xfrm>
            <a:off x="7442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COMPETENCIES</a:t>
            </a:r>
            <a:endParaRPr b="1" i="0" sz="1600" u="none" cap="none" strike="noStrike">
              <a:solidFill>
                <a:schemeClr val="dk1"/>
              </a:solidFill>
              <a:latin typeface="Roboto"/>
              <a:ea typeface="Roboto"/>
              <a:cs typeface="Roboto"/>
              <a:sym typeface="Roboto"/>
            </a:endParaRPr>
          </a:p>
        </p:txBody>
      </p:sp>
      <p:sp>
        <p:nvSpPr>
          <p:cNvPr id="412" name="Google Shape;412;g11b180a8e7a_0_56"/>
          <p:cNvSpPr txBox="1"/>
          <p:nvPr/>
        </p:nvSpPr>
        <p:spPr>
          <a:xfrm>
            <a:off x="7495560" y="3287714"/>
            <a:ext cx="4710600" cy="1169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Designs the Change Strategy</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Develops Transformational Leaders</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Coaches Individuals and Systems</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Designs Organizational Structures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13" name="Google Shape;413;g11b180a8e7a_0_56"/>
          <p:cNvSpPr txBox="1"/>
          <p:nvPr/>
        </p:nvSpPr>
        <p:spPr>
          <a:xfrm>
            <a:off x="177100" y="3308275"/>
            <a:ext cx="63243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competency-based designation represents an advanced standard for disciplinary capability. It requires successful completion of an Accredited Expert Program that guides qualified candidates on a journey to build competence over time alongside a cohort of peers. Earning an ICE-EC verifies the skills required to be an effective practitioner in the discipline of Enterprise Coaching.</a:t>
            </a:r>
            <a:endParaRPr b="0" i="0" sz="1400" u="none" cap="none" strike="noStrike">
              <a:solidFill>
                <a:srgbClr val="000000"/>
              </a:solidFill>
              <a:latin typeface="Arial"/>
              <a:ea typeface="Arial"/>
              <a:cs typeface="Arial"/>
              <a:sym typeface="Arial"/>
            </a:endParaRPr>
          </a:p>
        </p:txBody>
      </p:sp>
      <p:pic>
        <p:nvPicPr>
          <p:cNvPr id="414" name="Google Shape;414;g11b180a8e7a_0_56">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415" name="Google Shape;415;g11b180a8e7a_0_56"/>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416" name="Google Shape;416;g11b180a8e7a_0_56"/>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417" name="Google Shape;417;g11b180a8e7a_0_56"/>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418" name="Google Shape;418;g11b180a8e7a_0_56">
            <a:hlinkClick action="ppaction://hlinksldjump" r:id="rId7"/>
          </p:cNvPr>
          <p:cNvPicPr preferRelativeResize="0"/>
          <p:nvPr/>
        </p:nvPicPr>
        <p:blipFill rotWithShape="1">
          <a:blip r:embed="rId8">
            <a:alphaModFix/>
          </a:blip>
          <a:srcRect b="0" l="0" r="0" t="0"/>
          <a:stretch/>
        </p:blipFill>
        <p:spPr>
          <a:xfrm>
            <a:off x="3654983" y="5320554"/>
            <a:ext cx="1048368" cy="1171461"/>
          </a:xfrm>
          <a:prstGeom prst="rect">
            <a:avLst/>
          </a:prstGeom>
          <a:noFill/>
          <a:ln>
            <a:noFill/>
          </a:ln>
        </p:spPr>
      </p:pic>
      <p:pic>
        <p:nvPicPr>
          <p:cNvPr id="419" name="Google Shape;419;g11b180a8e7a_0_56">
            <a:hlinkClick action="ppaction://hlinksldjump" r:id="rId9"/>
          </p:cNvPr>
          <p:cNvPicPr preferRelativeResize="0"/>
          <p:nvPr/>
        </p:nvPicPr>
        <p:blipFill rotWithShape="1">
          <a:blip r:embed="rId4">
            <a:alphaModFix/>
          </a:blip>
          <a:srcRect b="0" l="0" r="0" t="0"/>
          <a:stretch/>
        </p:blipFill>
        <p:spPr>
          <a:xfrm>
            <a:off x="5393880" y="5322009"/>
            <a:ext cx="1107472" cy="1168570"/>
          </a:xfrm>
          <a:prstGeom prst="rect">
            <a:avLst/>
          </a:prstGeom>
          <a:noFill/>
          <a:ln>
            <a:noFill/>
          </a:ln>
        </p:spPr>
      </p:pic>
      <p:pic>
        <p:nvPicPr>
          <p:cNvPr id="420" name="Google Shape;420;g11b180a8e7a_0_56">
            <a:hlinkClick action="ppaction://hlinksldjump" r:id="rId10"/>
          </p:cNvPr>
          <p:cNvPicPr preferRelativeResize="0"/>
          <p:nvPr/>
        </p:nvPicPr>
        <p:blipFill rotWithShape="1">
          <a:blip r:embed="rId11">
            <a:alphaModFix/>
          </a:blip>
          <a:srcRect b="0" l="0" r="0" t="0"/>
          <a:stretch/>
        </p:blipFill>
        <p:spPr>
          <a:xfrm>
            <a:off x="177111" y="5319629"/>
            <a:ext cx="1048368" cy="1171461"/>
          </a:xfrm>
          <a:prstGeom prst="rect">
            <a:avLst/>
          </a:prstGeom>
          <a:noFill/>
          <a:ln>
            <a:noFill/>
          </a:ln>
        </p:spPr>
      </p:pic>
      <p:sp>
        <p:nvSpPr>
          <p:cNvPr id="421" name="Google Shape;421;g11b180a8e7a_0_56"/>
          <p:cNvSpPr txBox="1"/>
          <p:nvPr/>
        </p:nvSpPr>
        <p:spPr>
          <a:xfrm>
            <a:off x="177107" y="4899900"/>
            <a:ext cx="5216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ENTERPRISE COACHING TRACK</a:t>
            </a:r>
            <a:endParaRPr b="0" i="0" sz="1400" u="none" cap="none" strike="noStrike">
              <a:solidFill>
                <a:srgbClr val="000000"/>
              </a:solidFill>
              <a:latin typeface="Arial"/>
              <a:ea typeface="Arial"/>
              <a:cs typeface="Arial"/>
              <a:sym typeface="Arial"/>
            </a:endParaRPr>
          </a:p>
        </p:txBody>
      </p:sp>
      <p:sp>
        <p:nvSpPr>
          <p:cNvPr id="422" name="Google Shape;422;g11b180a8e7a_0_56"/>
          <p:cNvSpPr txBox="1"/>
          <p:nvPr/>
        </p:nvSpPr>
        <p:spPr>
          <a:xfrm>
            <a:off x="7483214" y="5567950"/>
            <a:ext cx="39951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Enterprise, program, and team-level Agile Coaches who are eager to build competencies alongside a cohort to become an effective Enterprise Coach.</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23" name="Google Shape;423;g11b180a8e7a_0_56"/>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424" name="Google Shape;424;g11b180a8e7a_0_56"/>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2"/>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28" name="Shape 428"/>
        <p:cNvGrpSpPr/>
        <p:nvPr/>
      </p:nvGrpSpPr>
      <p:grpSpPr>
        <a:xfrm>
          <a:off x="0" y="0"/>
          <a:ext cx="0" cy="0"/>
          <a:chOff x="0" y="0"/>
          <a:chExt cx="0" cy="0"/>
        </a:xfrm>
      </p:grpSpPr>
      <p:pic>
        <p:nvPicPr>
          <p:cNvPr id="429" name="Google Shape;429;p2"/>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sp>
        <p:nvSpPr>
          <p:cNvPr id="430" name="Google Shape;430;p2"/>
          <p:cNvSpPr txBox="1"/>
          <p:nvPr/>
        </p:nvSpPr>
        <p:spPr>
          <a:xfrm>
            <a:off x="2823633" y="1016001"/>
            <a:ext cx="654473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Agile Team Facilitation</a:t>
            </a:r>
            <a:endParaRPr b="0" i="0" sz="1400" u="none" cap="none" strike="noStrike">
              <a:solidFill>
                <a:srgbClr val="000000"/>
              </a:solidFill>
              <a:latin typeface="Arial"/>
              <a:ea typeface="Arial"/>
              <a:cs typeface="Arial"/>
              <a:sym typeface="Arial"/>
            </a:endParaRPr>
          </a:p>
        </p:txBody>
      </p:sp>
      <p:pic>
        <p:nvPicPr>
          <p:cNvPr descr="Logo, company name&#10;&#10;Description automatically generated" id="431" name="Google Shape;431;p2"/>
          <p:cNvPicPr preferRelativeResize="0"/>
          <p:nvPr/>
        </p:nvPicPr>
        <p:blipFill rotWithShape="1">
          <a:blip r:embed="rId4">
            <a:alphaModFix/>
          </a:blip>
          <a:srcRect b="0" l="0" r="0" t="0"/>
          <a:stretch/>
        </p:blipFill>
        <p:spPr>
          <a:xfrm>
            <a:off x="538105" y="187612"/>
            <a:ext cx="2116194" cy="2364663"/>
          </a:xfrm>
          <a:prstGeom prst="rect">
            <a:avLst/>
          </a:prstGeom>
          <a:noFill/>
          <a:ln>
            <a:noFill/>
          </a:ln>
        </p:spPr>
      </p:pic>
      <p:sp>
        <p:nvSpPr>
          <p:cNvPr id="432" name="Google Shape;432;p2"/>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433" name="Google Shape;433;p2"/>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434" name="Google Shape;434;p2"/>
          <p:cNvSpPr txBox="1"/>
          <p:nvPr/>
        </p:nvSpPr>
        <p:spPr>
          <a:xfrm>
            <a:off x="7483214" y="5567950"/>
            <a:ext cx="3708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Current or aspiring agile coaches, scrum masters, product owners, agile managers, and project managers.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35" name="Google Shape;435;p2"/>
          <p:cNvSpPr txBox="1"/>
          <p:nvPr/>
        </p:nvSpPr>
        <p:spPr>
          <a:xfrm>
            <a:off x="7035260" y="3297682"/>
            <a:ext cx="4318811" cy="1169551"/>
          </a:xfrm>
          <a:prstGeom prst="rect">
            <a:avLst/>
          </a:prstGeom>
          <a:noFill/>
          <a:ln>
            <a:noFill/>
          </a:ln>
        </p:spPr>
        <p:txBody>
          <a:bodyPr anchorCtr="0" anchor="t" bIns="45700" lIns="91425" spcFirstLastPara="1" rIns="91425" wrap="square" tIns="45700">
            <a:spAutoFit/>
          </a:bodyPr>
          <a:lstStyle/>
          <a:p>
            <a:pPr indent="-285750" lvl="1" marL="7429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The Facilitation Mindset</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Facilitating Collaborative Conversations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Facilitating Selected Agile Meetings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Adjusting Facilitation Given Team Maturity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36" name="Google Shape;436;p2"/>
          <p:cNvSpPr txBox="1"/>
          <p:nvPr/>
        </p:nvSpPr>
        <p:spPr>
          <a:xfrm>
            <a:off x="177096" y="3297682"/>
            <a:ext cx="5918904"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The Agile Team Facilitation certification is an industry-recognized credential that demonstrates an understanding of group facilitation tools and techniques for effectively designing meetings and workshops that both engage the entire audience and drive towards agreed-upon outcomes. </a:t>
            </a:r>
            <a:endParaRPr b="0" i="0" sz="1400" u="none" cap="none" strike="noStrike">
              <a:solidFill>
                <a:srgbClr val="000000"/>
              </a:solidFill>
              <a:latin typeface="Arial"/>
              <a:ea typeface="Arial"/>
              <a:cs typeface="Arial"/>
              <a:sym typeface="Arial"/>
            </a:endParaRPr>
          </a:p>
        </p:txBody>
      </p:sp>
      <p:pic>
        <p:nvPicPr>
          <p:cNvPr id="437" name="Google Shape;437;p2">
            <a:hlinkClick action="ppaction://hlinksldjump" r:id="rId5"/>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438" name="Google Shape;438;p2"/>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439" name="Google Shape;439;p2"/>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440" name="Google Shape;440;p2">
            <a:hlinkClick action="ppaction://hlinksldjump" r:id="rId6"/>
          </p:cNvPr>
          <p:cNvPicPr preferRelativeResize="0"/>
          <p:nvPr/>
        </p:nvPicPr>
        <p:blipFill rotWithShape="1">
          <a:blip r:embed="rId7">
            <a:alphaModFix/>
          </a:blip>
          <a:srcRect b="0" l="0" r="0" t="0"/>
          <a:stretch/>
        </p:blipFill>
        <p:spPr>
          <a:xfrm>
            <a:off x="5393880" y="5322009"/>
            <a:ext cx="1107472" cy="1168570"/>
          </a:xfrm>
          <a:prstGeom prst="rect">
            <a:avLst/>
          </a:prstGeom>
          <a:noFill/>
          <a:ln>
            <a:noFill/>
          </a:ln>
        </p:spPr>
      </p:pic>
      <p:cxnSp>
        <p:nvCxnSpPr>
          <p:cNvPr id="441" name="Google Shape;441;p2"/>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442" name="Google Shape;442;p2">
            <a:hlinkClick action="ppaction://hlinksldjump" r:id="rId8"/>
          </p:cNvPr>
          <p:cNvPicPr preferRelativeResize="0"/>
          <p:nvPr/>
        </p:nvPicPr>
        <p:blipFill rotWithShape="1">
          <a:blip r:embed="rId9">
            <a:alphaModFix/>
          </a:blip>
          <a:srcRect b="0" l="0" r="0" t="0"/>
          <a:stretch/>
        </p:blipFill>
        <p:spPr>
          <a:xfrm>
            <a:off x="177111" y="5319629"/>
            <a:ext cx="1048368" cy="1171461"/>
          </a:xfrm>
          <a:prstGeom prst="rect">
            <a:avLst/>
          </a:prstGeom>
          <a:noFill/>
          <a:ln>
            <a:noFill/>
          </a:ln>
        </p:spPr>
      </p:pic>
      <p:pic>
        <p:nvPicPr>
          <p:cNvPr id="443" name="Google Shape;443;p2">
            <a:hlinkClick action="ppaction://hlinksldjump" r:id="rId10"/>
          </p:cNvPr>
          <p:cNvPicPr preferRelativeResize="0"/>
          <p:nvPr/>
        </p:nvPicPr>
        <p:blipFill rotWithShape="1">
          <a:blip r:embed="rId11">
            <a:alphaModFix/>
          </a:blip>
          <a:srcRect b="0" l="0" r="0" t="0"/>
          <a:stretch/>
        </p:blipFill>
        <p:spPr>
          <a:xfrm>
            <a:off x="3654983" y="5319616"/>
            <a:ext cx="1048368" cy="1171461"/>
          </a:xfrm>
          <a:prstGeom prst="rect">
            <a:avLst/>
          </a:prstGeom>
          <a:noFill/>
          <a:ln>
            <a:noFill/>
          </a:ln>
        </p:spPr>
      </p:pic>
      <p:sp>
        <p:nvSpPr>
          <p:cNvPr id="444" name="Google Shape;444;p2"/>
          <p:cNvSpPr txBox="1"/>
          <p:nvPr/>
        </p:nvSpPr>
        <p:spPr>
          <a:xfrm>
            <a:off x="177109" y="4899900"/>
            <a:ext cx="6353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t>
            </a:r>
            <a:r>
              <a:rPr b="1" i="0" lang="en-US" sz="1600" u="none" cap="none" strike="noStrike">
                <a:solidFill>
                  <a:schemeClr val="dk1"/>
                </a:solidFill>
                <a:latin typeface="Roboto"/>
                <a:ea typeface="Roboto"/>
                <a:cs typeface="Roboto"/>
                <a:sym typeface="Roboto"/>
                <a:extLst>
                  <a:ext uri="http://customooxmlschemas.google.com/">
                    <go:slidesCustomData xmlns:go="http://customooxmlschemas.google.com/" textRoundtripDataId="0"/>
                  </a:ext>
                </a:extLst>
              </a:rPr>
              <a:t>AGILE</a:t>
            </a:r>
            <a:r>
              <a:rPr b="1" i="0" lang="en-US" sz="1600" u="none" cap="none" strike="noStrike">
                <a:solidFill>
                  <a:schemeClr val="dk1"/>
                </a:solidFill>
                <a:latin typeface="Roboto"/>
                <a:ea typeface="Roboto"/>
                <a:cs typeface="Roboto"/>
                <a:sym typeface="Roboto"/>
              </a:rPr>
              <a:t> TEAM COACHING TRACK</a:t>
            </a:r>
            <a:endParaRPr b="0" i="0" sz="1400" u="none" cap="none" strike="noStrike">
              <a:solidFill>
                <a:srgbClr val="000000"/>
              </a:solidFill>
              <a:latin typeface="Arial"/>
              <a:ea typeface="Arial"/>
              <a:cs typeface="Arial"/>
              <a:sym typeface="Arial"/>
            </a:endParaRPr>
          </a:p>
        </p:txBody>
      </p:sp>
      <p:sp>
        <p:nvSpPr>
          <p:cNvPr id="445" name="Google Shape;445;p2"/>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446" name="Google Shape;446;p2"/>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2"/>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50" name="Shape 450"/>
        <p:cNvGrpSpPr/>
        <p:nvPr/>
      </p:nvGrpSpPr>
      <p:grpSpPr>
        <a:xfrm>
          <a:off x="0" y="0"/>
          <a:ext cx="0" cy="0"/>
          <a:chOff x="0" y="0"/>
          <a:chExt cx="0" cy="0"/>
        </a:xfrm>
      </p:grpSpPr>
      <p:pic>
        <p:nvPicPr>
          <p:cNvPr id="451" name="Google Shape;451;p1"/>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sp>
        <p:nvSpPr>
          <p:cNvPr id="452" name="Google Shape;452;p1"/>
          <p:cNvSpPr txBox="1"/>
          <p:nvPr/>
        </p:nvSpPr>
        <p:spPr>
          <a:xfrm>
            <a:off x="2823633" y="1016001"/>
            <a:ext cx="654473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extLst>
                  <a:ext uri="http://customooxmlschemas.google.com/">
                    <go:slidesCustomData xmlns:go="http://customooxmlschemas.google.com/" textRoundtripDataId="1"/>
                  </a:ext>
                </a:extLst>
              </a:rPr>
              <a:t>Agile Coaching</a:t>
            </a:r>
            <a:endParaRPr b="0" i="0" sz="1400" u="none" cap="none" strike="noStrike">
              <a:solidFill>
                <a:srgbClr val="000000"/>
              </a:solidFill>
              <a:latin typeface="Arial"/>
              <a:ea typeface="Arial"/>
              <a:cs typeface="Arial"/>
              <a:sym typeface="Arial"/>
            </a:endParaRPr>
          </a:p>
        </p:txBody>
      </p:sp>
      <p:pic>
        <p:nvPicPr>
          <p:cNvPr id="453" name="Google Shape;453;p1"/>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454" name="Google Shape;454;p1"/>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455" name="Google Shape;455;p1"/>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456" name="Google Shape;456;p1"/>
          <p:cNvSpPr txBox="1"/>
          <p:nvPr/>
        </p:nvSpPr>
        <p:spPr>
          <a:xfrm>
            <a:off x="177109" y="4899900"/>
            <a:ext cx="6353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t>
            </a:r>
            <a:r>
              <a:rPr b="1" i="0" lang="en-US" sz="1600" u="none" cap="none" strike="noStrike">
                <a:solidFill>
                  <a:schemeClr val="dk1"/>
                </a:solidFill>
                <a:latin typeface="Roboto"/>
                <a:ea typeface="Roboto"/>
                <a:cs typeface="Roboto"/>
                <a:sym typeface="Roboto"/>
                <a:extLst>
                  <a:ext uri="http://customooxmlschemas.google.com/">
                    <go:slidesCustomData xmlns:go="http://customooxmlschemas.google.com/" textRoundtripDataId="2"/>
                  </a:ext>
                </a:extLst>
              </a:rPr>
              <a:t>AGILE</a:t>
            </a:r>
            <a:r>
              <a:rPr b="1" i="0" lang="en-US" sz="1600" u="none" cap="none" strike="noStrike">
                <a:solidFill>
                  <a:schemeClr val="dk1"/>
                </a:solidFill>
                <a:latin typeface="Roboto"/>
                <a:ea typeface="Roboto"/>
                <a:cs typeface="Roboto"/>
                <a:sym typeface="Roboto"/>
              </a:rPr>
              <a:t> TEAM COACHING TRACK</a:t>
            </a:r>
            <a:endParaRPr b="0" i="0" sz="1400" u="none" cap="none" strike="noStrike">
              <a:solidFill>
                <a:srgbClr val="000000"/>
              </a:solidFill>
              <a:latin typeface="Arial"/>
              <a:ea typeface="Arial"/>
              <a:cs typeface="Arial"/>
              <a:sym typeface="Arial"/>
            </a:endParaRPr>
          </a:p>
        </p:txBody>
      </p:sp>
      <p:sp>
        <p:nvSpPr>
          <p:cNvPr id="457" name="Google Shape;457;p1"/>
          <p:cNvSpPr txBox="1"/>
          <p:nvPr/>
        </p:nvSpPr>
        <p:spPr>
          <a:xfrm>
            <a:off x="7483214" y="3294546"/>
            <a:ext cx="4051109" cy="138499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Conducting the Coaching Conversation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Contrasting Mentoring with Coaching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Helping Team Members Experience the Agile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      Mindset Shifts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Leadership Engagement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58" name="Google Shape;458;p1"/>
          <p:cNvSpPr txBox="1"/>
          <p:nvPr/>
        </p:nvSpPr>
        <p:spPr>
          <a:xfrm>
            <a:off x="180675" y="3289337"/>
            <a:ext cx="5918904"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Designed by key thought leaders who defined the discipline of agile coaching, the Agile Coaching certification verifies an understanding of the tools, skills, and techniques needed to coach agile teams. </a:t>
            </a:r>
            <a:endParaRPr b="0" i="0" sz="1400" u="none" cap="none" strike="noStrike">
              <a:solidFill>
                <a:srgbClr val="000000"/>
              </a:solidFill>
              <a:latin typeface="Arial"/>
              <a:ea typeface="Arial"/>
              <a:cs typeface="Arial"/>
              <a:sym typeface="Arial"/>
            </a:endParaRPr>
          </a:p>
        </p:txBody>
      </p:sp>
      <p:pic>
        <p:nvPicPr>
          <p:cNvPr id="459" name="Google Shape;459;p1">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460" name="Google Shape;460;p1"/>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461" name="Google Shape;461;p1"/>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462" name="Google Shape;462;p1">
            <a:hlinkClick action="ppaction://hlinksldjump" r:id="rId7"/>
          </p:cNvPr>
          <p:cNvPicPr preferRelativeResize="0"/>
          <p:nvPr/>
        </p:nvPicPr>
        <p:blipFill rotWithShape="1">
          <a:blip r:embed="rId8">
            <a:alphaModFix/>
          </a:blip>
          <a:srcRect b="0" l="0" r="0" t="0"/>
          <a:stretch/>
        </p:blipFill>
        <p:spPr>
          <a:xfrm>
            <a:off x="5393880" y="5322009"/>
            <a:ext cx="1107472" cy="1168570"/>
          </a:xfrm>
          <a:prstGeom prst="rect">
            <a:avLst/>
          </a:prstGeom>
          <a:noFill/>
          <a:ln>
            <a:noFill/>
          </a:ln>
        </p:spPr>
      </p:pic>
      <p:cxnSp>
        <p:nvCxnSpPr>
          <p:cNvPr id="463" name="Google Shape;463;p1"/>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464" name="Google Shape;464;p1">
            <a:hlinkClick action="ppaction://hlinksldjump" r:id="rId9"/>
          </p:cNvPr>
          <p:cNvPicPr preferRelativeResize="0"/>
          <p:nvPr/>
        </p:nvPicPr>
        <p:blipFill rotWithShape="1">
          <a:blip r:embed="rId10">
            <a:alphaModFix/>
          </a:blip>
          <a:srcRect b="0" l="0" r="0" t="0"/>
          <a:stretch/>
        </p:blipFill>
        <p:spPr>
          <a:xfrm>
            <a:off x="177111" y="5319629"/>
            <a:ext cx="1048368" cy="1171461"/>
          </a:xfrm>
          <a:prstGeom prst="rect">
            <a:avLst/>
          </a:prstGeom>
          <a:noFill/>
          <a:ln>
            <a:noFill/>
          </a:ln>
        </p:spPr>
      </p:pic>
      <p:pic>
        <p:nvPicPr>
          <p:cNvPr id="465" name="Google Shape;465;p1">
            <a:hlinkClick action="ppaction://hlinksldjump" r:id="rId11"/>
          </p:cNvPr>
          <p:cNvPicPr preferRelativeResize="0"/>
          <p:nvPr/>
        </p:nvPicPr>
        <p:blipFill rotWithShape="1">
          <a:blip r:embed="rId4">
            <a:alphaModFix/>
          </a:blip>
          <a:srcRect b="0" l="0" r="0" t="0"/>
          <a:stretch/>
        </p:blipFill>
        <p:spPr>
          <a:xfrm>
            <a:off x="3654983" y="5319616"/>
            <a:ext cx="1048368" cy="1171461"/>
          </a:xfrm>
          <a:prstGeom prst="rect">
            <a:avLst/>
          </a:prstGeom>
          <a:noFill/>
          <a:ln>
            <a:noFill/>
          </a:ln>
        </p:spPr>
      </p:pic>
      <p:sp>
        <p:nvSpPr>
          <p:cNvPr id="466" name="Google Shape;466;p1"/>
          <p:cNvSpPr txBox="1"/>
          <p:nvPr/>
        </p:nvSpPr>
        <p:spPr>
          <a:xfrm>
            <a:off x="7483214" y="5567950"/>
            <a:ext cx="3708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Current or aspiring agile coaches, scrum masters, product owners, agile managers, and project managers.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67" name="Google Shape;467;p1"/>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468" name="Google Shape;468;p1"/>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2"/>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72" name="Shape 472"/>
        <p:cNvGrpSpPr/>
        <p:nvPr/>
      </p:nvGrpSpPr>
      <p:grpSpPr>
        <a:xfrm>
          <a:off x="0" y="0"/>
          <a:ext cx="0" cy="0"/>
          <a:chOff x="0" y="0"/>
          <a:chExt cx="0" cy="0"/>
        </a:xfrm>
      </p:grpSpPr>
      <p:pic>
        <p:nvPicPr>
          <p:cNvPr id="473" name="Google Shape;473;g11b180a8e7a_0_34"/>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sp>
        <p:nvSpPr>
          <p:cNvPr id="474" name="Google Shape;474;g11b180a8e7a_0_34"/>
          <p:cNvSpPr txBox="1"/>
          <p:nvPr/>
        </p:nvSpPr>
        <p:spPr>
          <a:xfrm>
            <a:off x="2823633" y="1016001"/>
            <a:ext cx="65448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Expert in Agile Coaching</a:t>
            </a:r>
            <a:endParaRPr b="0" i="0" sz="1400" u="none" cap="none" strike="noStrike">
              <a:solidFill>
                <a:srgbClr val="000000"/>
              </a:solidFill>
              <a:latin typeface="Arial"/>
              <a:ea typeface="Arial"/>
              <a:cs typeface="Arial"/>
              <a:sym typeface="Arial"/>
            </a:endParaRPr>
          </a:p>
        </p:txBody>
      </p:sp>
      <p:pic>
        <p:nvPicPr>
          <p:cNvPr id="475" name="Google Shape;475;g11b180a8e7a_0_34"/>
          <p:cNvPicPr preferRelativeResize="0"/>
          <p:nvPr/>
        </p:nvPicPr>
        <p:blipFill rotWithShape="1">
          <a:blip r:embed="rId4">
            <a:alphaModFix/>
          </a:blip>
          <a:srcRect b="0" l="2785" r="2784" t="0"/>
          <a:stretch/>
        </p:blipFill>
        <p:spPr>
          <a:xfrm>
            <a:off x="538105" y="187612"/>
            <a:ext cx="2116193" cy="2364665"/>
          </a:xfrm>
          <a:prstGeom prst="rect">
            <a:avLst/>
          </a:prstGeom>
          <a:noFill/>
          <a:ln>
            <a:noFill/>
          </a:ln>
        </p:spPr>
      </p:pic>
      <p:sp>
        <p:nvSpPr>
          <p:cNvPr id="476" name="Google Shape;476;g11b180a8e7a_0_34"/>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477" name="Google Shape;477;g11b180a8e7a_0_34"/>
          <p:cNvSpPr txBox="1"/>
          <p:nvPr/>
        </p:nvSpPr>
        <p:spPr>
          <a:xfrm>
            <a:off x="7442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COMPETENCIES</a:t>
            </a:r>
            <a:endParaRPr b="1" i="0" sz="1600" u="none" cap="none" strike="noStrike">
              <a:solidFill>
                <a:schemeClr val="dk1"/>
              </a:solidFill>
              <a:latin typeface="Roboto"/>
              <a:ea typeface="Roboto"/>
              <a:cs typeface="Roboto"/>
              <a:sym typeface="Roboto"/>
            </a:endParaRPr>
          </a:p>
        </p:txBody>
      </p:sp>
      <p:sp>
        <p:nvSpPr>
          <p:cNvPr id="478" name="Google Shape;478;g11b180a8e7a_0_34"/>
          <p:cNvSpPr txBox="1"/>
          <p:nvPr/>
        </p:nvSpPr>
        <p:spPr>
          <a:xfrm>
            <a:off x="177109" y="4899900"/>
            <a:ext cx="6353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t>
            </a:r>
            <a:r>
              <a:rPr b="1" i="0" lang="en-US" sz="1600" u="none" cap="none" strike="noStrike">
                <a:solidFill>
                  <a:schemeClr val="dk1"/>
                </a:solidFill>
                <a:latin typeface="Roboto"/>
                <a:ea typeface="Roboto"/>
                <a:cs typeface="Roboto"/>
                <a:sym typeface="Roboto"/>
                <a:extLst>
                  <a:ext uri="http://customooxmlschemas.google.com/">
                    <go:slidesCustomData xmlns:go="http://customooxmlschemas.google.com/" textRoundtripDataId="3"/>
                  </a:ext>
                </a:extLst>
              </a:rPr>
              <a:t>AGILE</a:t>
            </a:r>
            <a:r>
              <a:rPr b="1" i="0" lang="en-US" sz="1600" u="none" cap="none" strike="noStrike">
                <a:solidFill>
                  <a:schemeClr val="dk1"/>
                </a:solidFill>
                <a:latin typeface="Roboto"/>
                <a:ea typeface="Roboto"/>
                <a:cs typeface="Roboto"/>
                <a:sym typeface="Roboto"/>
              </a:rPr>
              <a:t> TEAM COACHING TRACK</a:t>
            </a:r>
            <a:endParaRPr b="0" i="0" sz="1400" u="none" cap="none" strike="noStrike">
              <a:solidFill>
                <a:srgbClr val="000000"/>
              </a:solidFill>
              <a:latin typeface="Arial"/>
              <a:ea typeface="Arial"/>
              <a:cs typeface="Arial"/>
              <a:sym typeface="Arial"/>
            </a:endParaRPr>
          </a:p>
        </p:txBody>
      </p:sp>
      <p:sp>
        <p:nvSpPr>
          <p:cNvPr id="479" name="Google Shape;479;g11b180a8e7a_0_34"/>
          <p:cNvSpPr txBox="1"/>
          <p:nvPr/>
        </p:nvSpPr>
        <p:spPr>
          <a:xfrm>
            <a:off x="7483226" y="3294550"/>
            <a:ext cx="4542900" cy="20319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Uses Agile Subject Matter Expertise to Adapt Agile Practices Being Facilitated</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Holds Space for an Agile team to Deepen its Learning and Reach Desired Outcomes</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Develops Teams While Effectively Dealing with Complex Situations</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Relays a New Concept or Technique in a Meaningful Way</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80" name="Google Shape;480;g11b180a8e7a_0_34"/>
          <p:cNvSpPr txBox="1"/>
          <p:nvPr/>
        </p:nvSpPr>
        <p:spPr>
          <a:xfrm>
            <a:off x="180675" y="3289337"/>
            <a:ext cx="5919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competency-based designation verifies competencies in key skills that are imperative to becoming an effective agile coach. ICE-AC distinguishes professionals who can facilitate, coach, mentor, and teach at a level that can unlock the potential of agile teams.</a:t>
            </a:r>
            <a:endParaRPr b="0" i="0" sz="1400" u="none" cap="none" strike="noStrike">
              <a:solidFill>
                <a:srgbClr val="000000"/>
              </a:solidFill>
              <a:latin typeface="Arial"/>
              <a:ea typeface="Arial"/>
              <a:cs typeface="Arial"/>
              <a:sym typeface="Arial"/>
            </a:endParaRPr>
          </a:p>
        </p:txBody>
      </p:sp>
      <p:pic>
        <p:nvPicPr>
          <p:cNvPr id="481" name="Google Shape;481;g11b180a8e7a_0_34">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482" name="Google Shape;482;g11b180a8e7a_0_34"/>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483" name="Google Shape;483;g11b180a8e7a_0_34"/>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484" name="Google Shape;484;g11b180a8e7a_0_34">
            <a:hlinkClick action="ppaction://hlinksldjump" r:id="rId7"/>
          </p:cNvPr>
          <p:cNvPicPr preferRelativeResize="0"/>
          <p:nvPr/>
        </p:nvPicPr>
        <p:blipFill rotWithShape="1">
          <a:blip r:embed="rId4">
            <a:alphaModFix/>
          </a:blip>
          <a:srcRect b="0" l="0" r="0" t="0"/>
          <a:stretch/>
        </p:blipFill>
        <p:spPr>
          <a:xfrm>
            <a:off x="5393880" y="5322009"/>
            <a:ext cx="1107472" cy="1168570"/>
          </a:xfrm>
          <a:prstGeom prst="rect">
            <a:avLst/>
          </a:prstGeom>
          <a:noFill/>
          <a:ln>
            <a:noFill/>
          </a:ln>
        </p:spPr>
      </p:pic>
      <p:cxnSp>
        <p:nvCxnSpPr>
          <p:cNvPr id="485" name="Google Shape;485;g11b180a8e7a_0_34"/>
          <p:cNvCxnSpPr/>
          <p:nvPr/>
        </p:nvCxnSpPr>
        <p:spPr>
          <a:xfrm>
            <a:off x="4800838" y="5905346"/>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486" name="Google Shape;486;g11b180a8e7a_0_34">
            <a:hlinkClick action="ppaction://hlinksldjump" r:id="rId8"/>
          </p:cNvPr>
          <p:cNvPicPr preferRelativeResize="0"/>
          <p:nvPr/>
        </p:nvPicPr>
        <p:blipFill rotWithShape="1">
          <a:blip r:embed="rId9">
            <a:alphaModFix/>
          </a:blip>
          <a:srcRect b="0" l="0" r="0" t="0"/>
          <a:stretch/>
        </p:blipFill>
        <p:spPr>
          <a:xfrm>
            <a:off x="177111" y="5319629"/>
            <a:ext cx="1048368" cy="1171461"/>
          </a:xfrm>
          <a:prstGeom prst="rect">
            <a:avLst/>
          </a:prstGeom>
          <a:noFill/>
          <a:ln>
            <a:noFill/>
          </a:ln>
        </p:spPr>
      </p:pic>
      <p:pic>
        <p:nvPicPr>
          <p:cNvPr id="487" name="Google Shape;487;g11b180a8e7a_0_34">
            <a:hlinkClick action="ppaction://hlinksldjump" r:id="rId10"/>
          </p:cNvPr>
          <p:cNvPicPr preferRelativeResize="0"/>
          <p:nvPr/>
        </p:nvPicPr>
        <p:blipFill rotWithShape="1">
          <a:blip r:embed="rId11">
            <a:alphaModFix/>
          </a:blip>
          <a:srcRect b="0" l="0" r="0" t="0"/>
          <a:stretch/>
        </p:blipFill>
        <p:spPr>
          <a:xfrm>
            <a:off x="3654983" y="5319616"/>
            <a:ext cx="1048368" cy="1171461"/>
          </a:xfrm>
          <a:prstGeom prst="rect">
            <a:avLst/>
          </a:prstGeom>
          <a:noFill/>
          <a:ln>
            <a:noFill/>
          </a:ln>
        </p:spPr>
      </p:pic>
      <p:sp>
        <p:nvSpPr>
          <p:cNvPr id="488" name="Google Shape;488;g11b180a8e7a_0_34"/>
          <p:cNvSpPr txBox="1"/>
          <p:nvPr/>
        </p:nvSpPr>
        <p:spPr>
          <a:xfrm>
            <a:off x="7483227" y="5567950"/>
            <a:ext cx="44775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Agile coaches who have a passion for servant leadership and a desire to build competencies in facilitation, professional coaching, mentoring, and teaching in service of agile teams.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489" name="Google Shape;489;g11b180a8e7a_0_34"/>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490" name="Google Shape;490;g11b180a8e7a_0_34"/>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2"/>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2938c533246_11_0"/>
          <p:cNvSpPr/>
          <p:nvPr/>
        </p:nvSpPr>
        <p:spPr>
          <a:xfrm>
            <a:off x="58025" y="-47400"/>
            <a:ext cx="12192000" cy="6952800"/>
          </a:xfrm>
          <a:prstGeom prst="rect">
            <a:avLst/>
          </a:prstGeom>
          <a:solidFill>
            <a:srgbClr val="003B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g2938c533246_11_0"/>
          <p:cNvSpPr txBox="1"/>
          <p:nvPr/>
        </p:nvSpPr>
        <p:spPr>
          <a:xfrm>
            <a:off x="351557" y="731226"/>
            <a:ext cx="8771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Roboto"/>
                <a:ea typeface="Roboto"/>
                <a:cs typeface="Roboto"/>
                <a:sym typeface="Roboto"/>
              </a:rPr>
              <a:t>About the ICAgile Required Content</a:t>
            </a:r>
            <a:endParaRPr b="1" i="0" sz="4000" u="none" cap="none" strike="noStrike">
              <a:solidFill>
                <a:schemeClr val="lt1"/>
              </a:solidFill>
              <a:latin typeface="Roboto"/>
              <a:ea typeface="Roboto"/>
              <a:cs typeface="Roboto"/>
              <a:sym typeface="Roboto"/>
            </a:endParaRPr>
          </a:p>
        </p:txBody>
      </p:sp>
      <p:sp>
        <p:nvSpPr>
          <p:cNvPr id="93" name="Google Shape;93;g2938c533246_11_0"/>
          <p:cNvSpPr txBox="1"/>
          <p:nvPr/>
        </p:nvSpPr>
        <p:spPr>
          <a:xfrm>
            <a:off x="351550" y="1611225"/>
            <a:ext cx="8684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lang="en-US" sz="1600">
                <a:solidFill>
                  <a:schemeClr val="lt1"/>
                </a:solidFill>
                <a:latin typeface="Roboto"/>
                <a:ea typeface="Roboto"/>
                <a:cs typeface="Roboto"/>
                <a:sym typeface="Roboto"/>
              </a:rPr>
              <a:t>We ask that all ICAgile-accredited courses incorporate our required slides into your course. No need to include this entire slide deck, we simply ask that you include the following:</a:t>
            </a:r>
            <a:endParaRPr b="0" i="0" sz="1400" u="none" cap="none" strike="noStrike">
              <a:solidFill>
                <a:schemeClr val="lt1"/>
              </a:solidFill>
              <a:latin typeface="Arial"/>
              <a:ea typeface="Arial"/>
              <a:cs typeface="Arial"/>
              <a:sym typeface="Arial"/>
            </a:endParaRPr>
          </a:p>
        </p:txBody>
      </p:sp>
      <p:sp>
        <p:nvSpPr>
          <p:cNvPr id="94" name="Google Shape;94;g2938c533246_11_0"/>
          <p:cNvSpPr txBox="1"/>
          <p:nvPr/>
        </p:nvSpPr>
        <p:spPr>
          <a:xfrm>
            <a:off x="351550" y="2649250"/>
            <a:ext cx="8442000" cy="246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a:solidFill>
                <a:schemeClr val="lt1"/>
              </a:solidFill>
              <a:latin typeface="Roboto"/>
              <a:ea typeface="Roboto"/>
              <a:cs typeface="Roboto"/>
              <a:sym typeface="Roboto"/>
            </a:endParaRPr>
          </a:p>
          <a:p>
            <a:pPr indent="-317500" lvl="0" marL="457200" marR="0" rtl="0" algn="l">
              <a:lnSpc>
                <a:spcPct val="100000"/>
              </a:lnSpc>
              <a:spcBef>
                <a:spcPts val="0"/>
              </a:spcBef>
              <a:spcAft>
                <a:spcPts val="0"/>
              </a:spcAft>
              <a:buClr>
                <a:schemeClr val="lt1"/>
              </a:buClr>
              <a:buSzPts val="1400"/>
              <a:buFont typeface="Roboto"/>
              <a:buChar char="●"/>
            </a:pPr>
            <a:r>
              <a:rPr b="1" lang="en-US">
                <a:solidFill>
                  <a:schemeClr val="lt1"/>
                </a:solidFill>
                <a:latin typeface="Roboto"/>
                <a:ea typeface="Roboto"/>
                <a:cs typeface="Roboto"/>
                <a:sym typeface="Roboto"/>
              </a:rPr>
              <a:t>Slide 3-</a:t>
            </a:r>
            <a:r>
              <a:rPr lang="en-US">
                <a:solidFill>
                  <a:schemeClr val="lt1"/>
                </a:solidFill>
                <a:latin typeface="Roboto"/>
                <a:ea typeface="Roboto"/>
                <a:cs typeface="Roboto"/>
                <a:sym typeface="Roboto"/>
              </a:rPr>
              <a:t> Play the Welcome Video- A brief message from our team celebrating why it’s important that your course is accredited by ICAgile.</a:t>
            </a:r>
            <a:endParaRPr>
              <a:solidFill>
                <a:schemeClr val="lt1"/>
              </a:solidFill>
              <a:latin typeface="Roboto"/>
              <a:ea typeface="Roboto"/>
              <a:cs typeface="Roboto"/>
              <a:sym typeface="Roboto"/>
            </a:endParaRPr>
          </a:p>
          <a:p>
            <a:pPr indent="0" lvl="0" marL="457200" marR="0" rtl="0" algn="l">
              <a:lnSpc>
                <a:spcPct val="100000"/>
              </a:lnSpc>
              <a:spcBef>
                <a:spcPts val="0"/>
              </a:spcBef>
              <a:spcAft>
                <a:spcPts val="0"/>
              </a:spcAft>
              <a:buNone/>
            </a:pPr>
            <a:r>
              <a:t/>
            </a:r>
            <a:endParaRPr>
              <a:solidFill>
                <a:schemeClr val="lt1"/>
              </a:solidFill>
              <a:latin typeface="Roboto"/>
              <a:ea typeface="Roboto"/>
              <a:cs typeface="Roboto"/>
              <a:sym typeface="Roboto"/>
            </a:endParaRPr>
          </a:p>
          <a:p>
            <a:pPr indent="-317500" lvl="0" marL="457200" marR="0" rtl="0" algn="l">
              <a:lnSpc>
                <a:spcPct val="100000"/>
              </a:lnSpc>
              <a:spcBef>
                <a:spcPts val="0"/>
              </a:spcBef>
              <a:spcAft>
                <a:spcPts val="0"/>
              </a:spcAft>
              <a:buClr>
                <a:schemeClr val="lt1"/>
              </a:buClr>
              <a:buSzPts val="1400"/>
              <a:buFont typeface="Roboto"/>
              <a:buChar char="●"/>
            </a:pPr>
            <a:r>
              <a:rPr b="1" lang="en-US">
                <a:solidFill>
                  <a:schemeClr val="lt1"/>
                </a:solidFill>
                <a:latin typeface="Roboto"/>
                <a:ea typeface="Roboto"/>
                <a:cs typeface="Roboto"/>
                <a:sym typeface="Roboto"/>
              </a:rPr>
              <a:t>Slide 4-</a:t>
            </a:r>
            <a:r>
              <a:rPr lang="en-US">
                <a:solidFill>
                  <a:schemeClr val="lt1"/>
                </a:solidFill>
                <a:latin typeface="Roboto"/>
                <a:ea typeface="Roboto"/>
                <a:cs typeface="Roboto"/>
                <a:sym typeface="Roboto"/>
              </a:rPr>
              <a:t> Show </a:t>
            </a:r>
            <a:r>
              <a:rPr lang="en-US">
                <a:solidFill>
                  <a:schemeClr val="lt1"/>
                </a:solidFill>
                <a:latin typeface="Roboto"/>
                <a:ea typeface="Roboto"/>
                <a:cs typeface="Roboto"/>
                <a:sym typeface="Roboto"/>
              </a:rPr>
              <a:t>learner's</a:t>
            </a:r>
            <a:r>
              <a:rPr lang="en-US">
                <a:solidFill>
                  <a:schemeClr val="lt1"/>
                </a:solidFill>
                <a:latin typeface="Roboto"/>
                <a:ea typeface="Roboto"/>
                <a:cs typeface="Roboto"/>
                <a:sym typeface="Roboto"/>
              </a:rPr>
              <a:t> where this course lies within ICAgile’s larger learning journeys</a:t>
            </a:r>
            <a:endParaRPr>
              <a:solidFill>
                <a:schemeClr val="lt1"/>
              </a:solidFill>
              <a:latin typeface="Roboto"/>
              <a:ea typeface="Roboto"/>
              <a:cs typeface="Roboto"/>
              <a:sym typeface="Roboto"/>
            </a:endParaRPr>
          </a:p>
          <a:p>
            <a:pPr indent="0" lvl="0" marL="457200" marR="0" rtl="0" algn="l">
              <a:lnSpc>
                <a:spcPct val="100000"/>
              </a:lnSpc>
              <a:spcBef>
                <a:spcPts val="0"/>
              </a:spcBef>
              <a:spcAft>
                <a:spcPts val="0"/>
              </a:spcAft>
              <a:buNone/>
            </a:pPr>
            <a:r>
              <a:t/>
            </a:r>
            <a:endParaRPr>
              <a:solidFill>
                <a:schemeClr val="lt1"/>
              </a:solidFill>
              <a:latin typeface="Roboto"/>
              <a:ea typeface="Roboto"/>
              <a:cs typeface="Roboto"/>
              <a:sym typeface="Roboto"/>
            </a:endParaRPr>
          </a:p>
          <a:p>
            <a:pPr indent="-317500" lvl="0" marL="457200" marR="0" rtl="0" algn="l">
              <a:lnSpc>
                <a:spcPct val="100000"/>
              </a:lnSpc>
              <a:spcBef>
                <a:spcPts val="0"/>
              </a:spcBef>
              <a:spcAft>
                <a:spcPts val="0"/>
              </a:spcAft>
              <a:buClr>
                <a:schemeClr val="lt1"/>
              </a:buClr>
              <a:buSzPts val="1400"/>
              <a:buFont typeface="Roboto"/>
              <a:buChar char="●"/>
            </a:pPr>
            <a:r>
              <a:rPr b="1" lang="en-US">
                <a:solidFill>
                  <a:schemeClr val="lt1"/>
                </a:solidFill>
                <a:latin typeface="Roboto"/>
                <a:ea typeface="Roboto"/>
                <a:cs typeface="Roboto"/>
                <a:sym typeface="Roboto"/>
              </a:rPr>
              <a:t>ONE Slide from slides 9-35- </a:t>
            </a:r>
            <a:r>
              <a:rPr lang="en-US">
                <a:solidFill>
                  <a:schemeClr val="lt1"/>
                </a:solidFill>
                <a:latin typeface="Roboto"/>
                <a:ea typeface="Roboto"/>
                <a:cs typeface="Roboto"/>
                <a:sym typeface="Roboto"/>
              </a:rPr>
              <a:t>Share key details of the certification they will earn in the class (see the slide specific to that certification)</a:t>
            </a:r>
            <a:endParaRPr>
              <a:solidFill>
                <a:schemeClr val="lt1"/>
              </a:solidFill>
              <a:latin typeface="Roboto"/>
              <a:ea typeface="Roboto"/>
              <a:cs typeface="Roboto"/>
              <a:sym typeface="Roboto"/>
            </a:endParaRPr>
          </a:p>
          <a:p>
            <a:pPr indent="0" lvl="0" marL="457200" marR="0" rtl="0" algn="l">
              <a:lnSpc>
                <a:spcPct val="100000"/>
              </a:lnSpc>
              <a:spcBef>
                <a:spcPts val="0"/>
              </a:spcBef>
              <a:spcAft>
                <a:spcPts val="0"/>
              </a:spcAft>
              <a:buNone/>
            </a:pPr>
            <a:r>
              <a:t/>
            </a:r>
            <a:endParaRPr>
              <a:solidFill>
                <a:schemeClr val="lt1"/>
              </a:solidFill>
              <a:latin typeface="Roboto"/>
              <a:ea typeface="Roboto"/>
              <a:cs typeface="Roboto"/>
              <a:sym typeface="Roboto"/>
            </a:endParaRPr>
          </a:p>
          <a:p>
            <a:pPr indent="-317500" lvl="0" marL="457200" marR="0" rtl="0" algn="l">
              <a:lnSpc>
                <a:spcPct val="100000"/>
              </a:lnSpc>
              <a:spcBef>
                <a:spcPts val="0"/>
              </a:spcBef>
              <a:spcAft>
                <a:spcPts val="0"/>
              </a:spcAft>
              <a:buClr>
                <a:schemeClr val="lt1"/>
              </a:buClr>
              <a:buSzPts val="1400"/>
              <a:buFont typeface="Roboto"/>
              <a:buChar char="●"/>
            </a:pPr>
            <a:r>
              <a:rPr b="1" lang="en-US">
                <a:solidFill>
                  <a:schemeClr val="lt1"/>
                </a:solidFill>
                <a:latin typeface="Roboto"/>
                <a:ea typeface="Roboto"/>
                <a:cs typeface="Roboto"/>
                <a:sym typeface="Roboto"/>
              </a:rPr>
              <a:t>Slide 36-</a:t>
            </a:r>
            <a:r>
              <a:rPr lang="en-US">
                <a:solidFill>
                  <a:schemeClr val="lt1"/>
                </a:solidFill>
                <a:latin typeface="Roboto"/>
                <a:ea typeface="Roboto"/>
                <a:cs typeface="Roboto"/>
                <a:sym typeface="Roboto"/>
              </a:rPr>
              <a:t> Play the End of Class Video- An opportunity to encourage learners to continue on their learning journey. It also sets expectations about next steps for claiming the certification.</a:t>
            </a:r>
            <a:endParaRPr>
              <a:solidFill>
                <a:schemeClr val="lt1"/>
              </a:solidFill>
              <a:latin typeface="Roboto"/>
              <a:ea typeface="Roboto"/>
              <a:cs typeface="Roboto"/>
              <a:sym typeface="Roboto"/>
            </a:endParaRPr>
          </a:p>
        </p:txBody>
      </p:sp>
      <p:pic>
        <p:nvPicPr>
          <p:cNvPr id="95" name="Google Shape;95;g2938c533246_11_0"/>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94" name="Shape 494"/>
        <p:cNvGrpSpPr/>
        <p:nvPr/>
      </p:nvGrpSpPr>
      <p:grpSpPr>
        <a:xfrm>
          <a:off x="0" y="0"/>
          <a:ext cx="0" cy="0"/>
          <a:chOff x="0" y="0"/>
          <a:chExt cx="0" cy="0"/>
        </a:xfrm>
      </p:grpSpPr>
      <p:pic>
        <p:nvPicPr>
          <p:cNvPr id="495" name="Google Shape;495;g120c2e945c1_0_6"/>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sp>
        <p:nvSpPr>
          <p:cNvPr id="496" name="Google Shape;496;g120c2e945c1_0_6"/>
          <p:cNvSpPr txBox="1"/>
          <p:nvPr/>
        </p:nvSpPr>
        <p:spPr>
          <a:xfrm>
            <a:off x="2823633" y="1016001"/>
            <a:ext cx="65448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Systems Coaching</a:t>
            </a:r>
            <a:endParaRPr b="0" i="0" sz="1400" u="none" cap="none" strike="noStrike">
              <a:solidFill>
                <a:srgbClr val="000000"/>
              </a:solidFill>
              <a:latin typeface="Arial"/>
              <a:ea typeface="Arial"/>
              <a:cs typeface="Arial"/>
              <a:sym typeface="Arial"/>
            </a:endParaRPr>
          </a:p>
        </p:txBody>
      </p:sp>
      <p:pic>
        <p:nvPicPr>
          <p:cNvPr id="497" name="Google Shape;497;g120c2e945c1_0_6"/>
          <p:cNvPicPr preferRelativeResize="0"/>
          <p:nvPr/>
        </p:nvPicPr>
        <p:blipFill rotWithShape="1">
          <a:blip r:embed="rId4">
            <a:alphaModFix/>
          </a:blip>
          <a:srcRect b="0" l="9" r="0" t="0"/>
          <a:stretch/>
        </p:blipFill>
        <p:spPr>
          <a:xfrm>
            <a:off x="538105" y="187612"/>
            <a:ext cx="2116194" cy="2364667"/>
          </a:xfrm>
          <a:prstGeom prst="rect">
            <a:avLst/>
          </a:prstGeom>
          <a:noFill/>
          <a:ln>
            <a:noFill/>
          </a:ln>
        </p:spPr>
      </p:pic>
      <p:sp>
        <p:nvSpPr>
          <p:cNvPr id="498" name="Google Shape;498;g120c2e945c1_0_6"/>
          <p:cNvSpPr txBox="1"/>
          <p:nvPr/>
        </p:nvSpPr>
        <p:spPr>
          <a:xfrm>
            <a:off x="177096" y="2924202"/>
            <a:ext cx="289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499" name="Google Shape;499;g120c2e945c1_0_6"/>
          <p:cNvSpPr txBox="1"/>
          <p:nvPr/>
        </p:nvSpPr>
        <p:spPr>
          <a:xfrm>
            <a:off x="7442749" y="2924202"/>
            <a:ext cx="3376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500" name="Google Shape;500;g120c2e945c1_0_6"/>
          <p:cNvSpPr txBox="1"/>
          <p:nvPr/>
        </p:nvSpPr>
        <p:spPr>
          <a:xfrm>
            <a:off x="177109" y="5128500"/>
            <a:ext cx="6353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RECOMMENDED AS PART THE FOLLOWING TRACKS</a:t>
            </a:r>
            <a:endParaRPr b="0" i="0" sz="1400" u="none" cap="none" strike="noStrike">
              <a:solidFill>
                <a:srgbClr val="000000"/>
              </a:solidFill>
              <a:latin typeface="Arial"/>
              <a:ea typeface="Arial"/>
              <a:cs typeface="Arial"/>
              <a:sym typeface="Arial"/>
            </a:endParaRPr>
          </a:p>
        </p:txBody>
      </p:sp>
      <p:sp>
        <p:nvSpPr>
          <p:cNvPr id="501" name="Google Shape;501;g120c2e945c1_0_6"/>
          <p:cNvSpPr txBox="1"/>
          <p:nvPr/>
        </p:nvSpPr>
        <p:spPr>
          <a:xfrm>
            <a:off x="7483214" y="3294546"/>
            <a:ext cx="4051200" cy="1169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Systems Thinking </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What is Systems Coaching? </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Professional Coaching for Systems Coaches </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Facilitation for Systems Coaches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02" name="Google Shape;502;g120c2e945c1_0_6"/>
          <p:cNvSpPr txBox="1"/>
          <p:nvPr/>
        </p:nvSpPr>
        <p:spPr>
          <a:xfrm>
            <a:off x="180675" y="3289337"/>
            <a:ext cx="5919000" cy="141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This certification outlines key concepts in Systems Coaching and how to apply them within any organizational context. It helps agile team coaches, enterprise coaches, and leaders improve their ability to work with complex adaptive systems and is recommended for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professionals who are deepening their skills on the Agile Team Coaching, Enterprise Coaching, and Agility in Leadership tracks.</a:t>
            </a:r>
            <a:endParaRPr b="0" i="0" sz="1400" u="none" cap="none" strike="noStrike">
              <a:solidFill>
                <a:srgbClr val="000000"/>
              </a:solidFill>
              <a:latin typeface="Arial"/>
              <a:ea typeface="Arial"/>
              <a:cs typeface="Arial"/>
              <a:sym typeface="Arial"/>
            </a:endParaRPr>
          </a:p>
        </p:txBody>
      </p:sp>
      <p:sp>
        <p:nvSpPr>
          <p:cNvPr id="503" name="Google Shape;503;g120c2e945c1_0_6"/>
          <p:cNvSpPr txBox="1"/>
          <p:nvPr/>
        </p:nvSpPr>
        <p:spPr>
          <a:xfrm>
            <a:off x="7483225" y="5567950"/>
            <a:ext cx="45666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Agile team coaches, enterprise coaches, and leaders  who want to learn how to work with and coach systems.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04" name="Google Shape;504;g120c2e945c1_0_6"/>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505" name="Google Shape;505;g120c2e945c1_0_6"/>
          <p:cNvSpPr txBox="1"/>
          <p:nvPr/>
        </p:nvSpPr>
        <p:spPr>
          <a:xfrm>
            <a:off x="177105" y="5567950"/>
            <a:ext cx="4491000" cy="98520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00000"/>
              </a:lnSpc>
              <a:spcBef>
                <a:spcPts val="0"/>
              </a:spcBef>
              <a:spcAft>
                <a:spcPts val="0"/>
              </a:spcAft>
              <a:buClr>
                <a:schemeClr val="dk1"/>
              </a:buClr>
              <a:buSzPts val="1400"/>
              <a:buFont typeface="Roboto"/>
              <a:buChar char="●"/>
            </a:pPr>
            <a:r>
              <a:rPr b="0" i="0" lang="en-US" sz="1400" u="sng" cap="none" strike="noStrike">
                <a:solidFill>
                  <a:schemeClr val="hlink"/>
                </a:solidFill>
                <a:latin typeface="Roboto"/>
                <a:ea typeface="Roboto"/>
                <a:cs typeface="Roboto"/>
                <a:sym typeface="Roboto"/>
                <a:hlinkClick action="ppaction://hlinksldjump" r:id="rId5"/>
                <a:extLst>
                  <a:ext uri="http://customooxmlschemas.google.com/">
                    <go:slidesCustomData xmlns:go="http://customooxmlschemas.google.com/" textRoundtripDataId="4"/>
                  </a:ext>
                </a:extLst>
              </a:rPr>
              <a:t>Agility in Leadership </a:t>
            </a:r>
            <a:endParaRPr b="0" i="0" sz="1400" u="none" cap="none" strike="noStrike">
              <a:solidFill>
                <a:schemeClr val="dk1"/>
              </a:solidFill>
              <a:latin typeface="Roboto"/>
              <a:ea typeface="Roboto"/>
              <a:cs typeface="Roboto"/>
              <a:sym typeface="Roboto"/>
              <a:extLst>
                <a:ext uri="http://customooxmlschemas.google.com/">
                  <go:slidesCustomData xmlns:go="http://customooxmlschemas.google.com/" textRoundtripDataId="5"/>
                </a:ext>
              </a:extLst>
            </a:endParaRPr>
          </a:p>
          <a:p>
            <a:pPr indent="-317500" lvl="0" marL="457200" marR="0" rtl="0" algn="l">
              <a:lnSpc>
                <a:spcPct val="100000"/>
              </a:lnSpc>
              <a:spcBef>
                <a:spcPts val="0"/>
              </a:spcBef>
              <a:spcAft>
                <a:spcPts val="0"/>
              </a:spcAft>
              <a:buClr>
                <a:schemeClr val="dk1"/>
              </a:buClr>
              <a:buSzPts val="1400"/>
              <a:buFont typeface="Roboto"/>
              <a:buChar char="●"/>
            </a:pPr>
            <a:r>
              <a:rPr b="0" i="0" lang="en-US" sz="1400" u="sng" cap="none" strike="noStrike">
                <a:solidFill>
                  <a:schemeClr val="hlink"/>
                </a:solidFill>
                <a:latin typeface="Roboto"/>
                <a:ea typeface="Roboto"/>
                <a:cs typeface="Roboto"/>
                <a:sym typeface="Roboto"/>
                <a:hlinkClick action="ppaction://hlinksldjump" r:id="rId6"/>
                <a:extLst>
                  <a:ext uri="http://customooxmlschemas.google.com/">
                    <go:slidesCustomData xmlns:go="http://customooxmlschemas.google.com/" textRoundtripDataId="6"/>
                  </a:ext>
                </a:extLst>
              </a:rPr>
              <a:t>Enterprise Coaching</a:t>
            </a:r>
            <a:endParaRPr b="0" i="0" sz="1400" u="none" cap="none" strike="noStrike">
              <a:solidFill>
                <a:schemeClr val="dk1"/>
              </a:solidFill>
              <a:latin typeface="Roboto"/>
              <a:ea typeface="Roboto"/>
              <a:cs typeface="Roboto"/>
              <a:sym typeface="Roboto"/>
              <a:extLst>
                <a:ext uri="http://customooxmlschemas.google.com/">
                  <go:slidesCustomData xmlns:go="http://customooxmlschemas.google.com/" textRoundtripDataId="7"/>
                </a:ext>
              </a:extLst>
            </a:endParaRPr>
          </a:p>
          <a:p>
            <a:pPr indent="-317500" lvl="0" marL="457200" marR="0" rtl="0" algn="l">
              <a:lnSpc>
                <a:spcPct val="100000"/>
              </a:lnSpc>
              <a:spcBef>
                <a:spcPts val="0"/>
              </a:spcBef>
              <a:spcAft>
                <a:spcPts val="0"/>
              </a:spcAft>
              <a:buClr>
                <a:schemeClr val="dk1"/>
              </a:buClr>
              <a:buSzPts val="1400"/>
              <a:buFont typeface="Roboto"/>
              <a:buChar char="●"/>
            </a:pPr>
            <a:r>
              <a:rPr b="0" i="0" lang="en-US" sz="1400" u="sng" cap="none" strike="noStrike">
                <a:solidFill>
                  <a:schemeClr val="hlink"/>
                </a:solidFill>
                <a:latin typeface="Roboto"/>
                <a:ea typeface="Roboto"/>
                <a:cs typeface="Roboto"/>
                <a:sym typeface="Roboto"/>
                <a:hlinkClick action="ppaction://hlinksldjump" r:id="rId7"/>
                <a:extLst>
                  <a:ext uri="http://customooxmlschemas.google.com/">
                    <go:slidesCustomData xmlns:go="http://customooxmlschemas.google.com/" textRoundtripDataId="8"/>
                  </a:ext>
                </a:extLst>
              </a:rPr>
              <a:t>Agile Team Coaching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Roboto"/>
              <a:ea typeface="Roboto"/>
              <a:cs typeface="Roboto"/>
              <a:sym typeface="Roboto"/>
            </a:endParaRPr>
          </a:p>
        </p:txBody>
      </p:sp>
      <p:sp>
        <p:nvSpPr>
          <p:cNvPr id="506" name="Google Shape;506;g120c2e945c1_0_6"/>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8"/>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10" name="Shape 510"/>
        <p:cNvGrpSpPr/>
        <p:nvPr/>
      </p:nvGrpSpPr>
      <p:grpSpPr>
        <a:xfrm>
          <a:off x="0" y="0"/>
          <a:ext cx="0" cy="0"/>
          <a:chOff x="0" y="0"/>
          <a:chExt cx="0" cy="0"/>
        </a:xfrm>
      </p:grpSpPr>
      <p:pic>
        <p:nvPicPr>
          <p:cNvPr id="511" name="Google Shape;511;p15">
            <a:hlinkClick action="ppaction://hlinksldjump" r:id="rId3"/>
          </p:cNvPr>
          <p:cNvPicPr preferRelativeResize="0"/>
          <p:nvPr/>
        </p:nvPicPr>
        <p:blipFill rotWithShape="1">
          <a:blip r:embed="rId4">
            <a:alphaModFix/>
          </a:blip>
          <a:srcRect b="0" l="0" r="0" t="0"/>
          <a:stretch/>
        </p:blipFill>
        <p:spPr>
          <a:xfrm>
            <a:off x="3654983" y="5320554"/>
            <a:ext cx="1048368" cy="1171461"/>
          </a:xfrm>
          <a:prstGeom prst="rect">
            <a:avLst/>
          </a:prstGeom>
          <a:noFill/>
          <a:ln>
            <a:noFill/>
          </a:ln>
        </p:spPr>
      </p:pic>
      <p:pic>
        <p:nvPicPr>
          <p:cNvPr id="512" name="Google Shape;512;p15"/>
          <p:cNvPicPr preferRelativeResize="0"/>
          <p:nvPr/>
        </p:nvPicPr>
        <p:blipFill rotWithShape="1">
          <a:blip r:embed="rId5">
            <a:alphaModFix/>
          </a:blip>
          <a:srcRect b="22738" l="0" r="19008" t="25921"/>
          <a:stretch/>
        </p:blipFill>
        <p:spPr>
          <a:xfrm>
            <a:off x="6046825" y="0"/>
            <a:ext cx="6159474" cy="6857999"/>
          </a:xfrm>
          <a:prstGeom prst="rect">
            <a:avLst/>
          </a:prstGeom>
          <a:noFill/>
          <a:ln>
            <a:noFill/>
          </a:ln>
        </p:spPr>
      </p:pic>
      <p:pic>
        <p:nvPicPr>
          <p:cNvPr id="513" name="Google Shape;513;p15"/>
          <p:cNvPicPr preferRelativeResize="0"/>
          <p:nvPr/>
        </p:nvPicPr>
        <p:blipFill rotWithShape="1">
          <a:blip r:embed="rId6">
            <a:alphaModFix/>
          </a:blip>
          <a:srcRect b="0" l="0" r="0" t="0"/>
          <a:stretch/>
        </p:blipFill>
        <p:spPr>
          <a:xfrm>
            <a:off x="538105" y="187612"/>
            <a:ext cx="2116193" cy="2364663"/>
          </a:xfrm>
          <a:prstGeom prst="rect">
            <a:avLst/>
          </a:prstGeom>
          <a:noFill/>
          <a:ln>
            <a:noFill/>
          </a:ln>
        </p:spPr>
      </p:pic>
      <p:sp>
        <p:nvSpPr>
          <p:cNvPr id="514" name="Google Shape;514;p15"/>
          <p:cNvSpPr txBox="1"/>
          <p:nvPr/>
        </p:nvSpPr>
        <p:spPr>
          <a:xfrm>
            <a:off x="2823632" y="1016001"/>
            <a:ext cx="877132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Agile Product Ownership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515" name="Google Shape;515;p15"/>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516" name="Google Shape;516;p15"/>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517" name="Google Shape;517;p15"/>
          <p:cNvSpPr txBox="1"/>
          <p:nvPr/>
        </p:nvSpPr>
        <p:spPr>
          <a:xfrm>
            <a:off x="7483214" y="5567950"/>
            <a:ext cx="37113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Business analysts, product owners, and product managers.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18" name="Google Shape;518;p15"/>
          <p:cNvSpPr txBox="1"/>
          <p:nvPr/>
        </p:nvSpPr>
        <p:spPr>
          <a:xfrm>
            <a:off x="177108" y="4844875"/>
            <a:ext cx="57774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PRODUCT MANAGEMENT TRACK</a:t>
            </a:r>
            <a:endParaRPr b="0" i="0" sz="1400" u="none" cap="none" strike="noStrike">
              <a:solidFill>
                <a:srgbClr val="000000"/>
              </a:solidFill>
              <a:latin typeface="Arial"/>
              <a:ea typeface="Arial"/>
              <a:cs typeface="Arial"/>
              <a:sym typeface="Arial"/>
            </a:endParaRPr>
          </a:p>
        </p:txBody>
      </p:sp>
      <p:pic>
        <p:nvPicPr>
          <p:cNvPr id="519" name="Google Shape;519;p15">
            <a:hlinkClick action="ppaction://hlinksldjump" r:id="rId7"/>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520" name="Google Shape;520;p15"/>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521" name="Google Shape;521;p15"/>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sp>
        <p:nvSpPr>
          <p:cNvPr id="522" name="Google Shape;522;p15"/>
          <p:cNvSpPr txBox="1"/>
          <p:nvPr/>
        </p:nvSpPr>
        <p:spPr>
          <a:xfrm>
            <a:off x="7495560" y="3287714"/>
            <a:ext cx="4710600" cy="9543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Skills and Behaviors for Agile Product Ownership</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Working with Customers and Stakeholders</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Product Planning and Development</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Assessing Value Delivered</a:t>
            </a:r>
            <a:endParaRPr b="0" i="0" sz="1400" u="none" cap="none" strike="noStrike">
              <a:solidFill>
                <a:schemeClr val="dk1"/>
              </a:solidFill>
              <a:latin typeface="Roboto"/>
              <a:ea typeface="Roboto"/>
              <a:cs typeface="Roboto"/>
              <a:sym typeface="Roboto"/>
            </a:endParaRPr>
          </a:p>
        </p:txBody>
      </p:sp>
      <p:sp>
        <p:nvSpPr>
          <p:cNvPr id="523" name="Google Shape;523;p15"/>
          <p:cNvSpPr txBox="1"/>
          <p:nvPr/>
        </p:nvSpPr>
        <p:spPr>
          <a:xfrm>
            <a:off x="177096" y="3308272"/>
            <a:ext cx="59190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Achieving the Agile Product Ownership certification validates knowledge to understand customer needs and effectively deliver valuable products and services through key agile practices such as adaptive prioritization and planning. Students will learn how to align backlogs to the product vision, and balance the needs of the business, teams, and customers to maximize value delivered.</a:t>
            </a:r>
            <a:endParaRPr b="0" i="0" sz="1400" u="none" cap="none" strike="noStrike">
              <a:solidFill>
                <a:srgbClr val="000000"/>
              </a:solidFill>
              <a:latin typeface="Arial"/>
              <a:ea typeface="Arial"/>
              <a:cs typeface="Arial"/>
              <a:sym typeface="Arial"/>
            </a:endParaRPr>
          </a:p>
        </p:txBody>
      </p:sp>
      <p:pic>
        <p:nvPicPr>
          <p:cNvPr id="524" name="Google Shape;524;p15">
            <a:hlinkClick action="ppaction://hlinksldjump" r:id="rId8"/>
          </p:cNvPr>
          <p:cNvPicPr preferRelativeResize="0"/>
          <p:nvPr/>
        </p:nvPicPr>
        <p:blipFill rotWithShape="1">
          <a:blip r:embed="rId9">
            <a:alphaModFix/>
          </a:blip>
          <a:srcRect b="0" l="0" r="0" t="0"/>
          <a:stretch/>
        </p:blipFill>
        <p:spPr>
          <a:xfrm>
            <a:off x="177111" y="5319629"/>
            <a:ext cx="1048368" cy="1171461"/>
          </a:xfrm>
          <a:prstGeom prst="rect">
            <a:avLst/>
          </a:prstGeom>
          <a:noFill/>
          <a:ln>
            <a:noFill/>
          </a:ln>
        </p:spPr>
      </p:pic>
      <p:sp>
        <p:nvSpPr>
          <p:cNvPr id="525" name="Google Shape;525;p15"/>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526" name="Google Shape;526;p15"/>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30" name="Shape 530"/>
        <p:cNvGrpSpPr/>
        <p:nvPr/>
      </p:nvGrpSpPr>
      <p:grpSpPr>
        <a:xfrm>
          <a:off x="0" y="0"/>
          <a:ext cx="0" cy="0"/>
          <a:chOff x="0" y="0"/>
          <a:chExt cx="0" cy="0"/>
        </a:xfrm>
      </p:grpSpPr>
      <p:pic>
        <p:nvPicPr>
          <p:cNvPr id="531" name="Google Shape;531;p31"/>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532" name="Google Shape;532;p31"/>
          <p:cNvPicPr preferRelativeResize="0"/>
          <p:nvPr/>
        </p:nvPicPr>
        <p:blipFill rotWithShape="1">
          <a:blip r:embed="rId4">
            <a:alphaModFix/>
          </a:blip>
          <a:srcRect b="0" l="0" r="0" t="0"/>
          <a:stretch/>
        </p:blipFill>
        <p:spPr>
          <a:xfrm>
            <a:off x="538105" y="187612"/>
            <a:ext cx="2116189" cy="2364659"/>
          </a:xfrm>
          <a:prstGeom prst="rect">
            <a:avLst/>
          </a:prstGeom>
          <a:noFill/>
          <a:ln>
            <a:noFill/>
          </a:ln>
        </p:spPr>
      </p:pic>
      <p:sp>
        <p:nvSpPr>
          <p:cNvPr id="533" name="Google Shape;533;p31"/>
          <p:cNvSpPr txBox="1"/>
          <p:nvPr/>
        </p:nvSpPr>
        <p:spPr>
          <a:xfrm>
            <a:off x="2823632" y="1016001"/>
            <a:ext cx="8771321"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Product Management</a:t>
            </a: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534" name="Google Shape;534;p31"/>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535" name="Google Shape;535;p31"/>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536" name="Google Shape;536;p31"/>
          <p:cNvSpPr txBox="1"/>
          <p:nvPr/>
        </p:nvSpPr>
        <p:spPr>
          <a:xfrm>
            <a:off x="7483214" y="5567950"/>
            <a:ext cx="33651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Product managers, product owners, and portfolio managers.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37" name="Google Shape;537;p31"/>
          <p:cNvSpPr txBox="1"/>
          <p:nvPr/>
        </p:nvSpPr>
        <p:spPr>
          <a:xfrm>
            <a:off x="7495560" y="3287714"/>
            <a:ext cx="4710729" cy="138499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The Product Lifecycle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Metrics that Matter for Products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Designing Hypothesis Tests and Experiments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Teams Across the Product Lifecycle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38" name="Google Shape;538;p31"/>
          <p:cNvSpPr txBox="1"/>
          <p:nvPr/>
        </p:nvSpPr>
        <p:spPr>
          <a:xfrm>
            <a:off x="177096" y="3308272"/>
            <a:ext cx="5918904"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certification validates the skills required to discover, position, and deliver winning products in a competitive landscape. Product Management professionals take a strategic and external-facing view of the product life cycle to align product strategy with their organization’s purpose and customers’ needs.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39" name="Google Shape;539;p31"/>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pic>
        <p:nvPicPr>
          <p:cNvPr id="540" name="Google Shape;540;p31">
            <a:hlinkClick action="ppaction://hlinksldjump" r:id="rId5"/>
          </p:cNvPr>
          <p:cNvPicPr preferRelativeResize="0"/>
          <p:nvPr/>
        </p:nvPicPr>
        <p:blipFill rotWithShape="1">
          <a:blip r:embed="rId4">
            <a:alphaModFix/>
          </a:blip>
          <a:srcRect b="0" l="0" r="0" t="0"/>
          <a:stretch/>
        </p:blipFill>
        <p:spPr>
          <a:xfrm>
            <a:off x="3654983" y="5320554"/>
            <a:ext cx="1048368" cy="1171461"/>
          </a:xfrm>
          <a:prstGeom prst="rect">
            <a:avLst/>
          </a:prstGeom>
          <a:noFill/>
          <a:ln>
            <a:noFill/>
          </a:ln>
        </p:spPr>
      </p:pic>
      <p:sp>
        <p:nvSpPr>
          <p:cNvPr id="541" name="Google Shape;541;p31"/>
          <p:cNvSpPr txBox="1"/>
          <p:nvPr/>
        </p:nvSpPr>
        <p:spPr>
          <a:xfrm>
            <a:off x="177108" y="4844875"/>
            <a:ext cx="57774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PRODUCT MANAGEMENT TRACK</a:t>
            </a:r>
            <a:endParaRPr b="0" i="0" sz="1400" u="none" cap="none" strike="noStrike">
              <a:solidFill>
                <a:srgbClr val="000000"/>
              </a:solidFill>
              <a:latin typeface="Arial"/>
              <a:ea typeface="Arial"/>
              <a:cs typeface="Arial"/>
              <a:sym typeface="Arial"/>
            </a:endParaRPr>
          </a:p>
        </p:txBody>
      </p:sp>
      <p:pic>
        <p:nvPicPr>
          <p:cNvPr id="542" name="Google Shape;542;p31">
            <a:hlinkClick action="ppaction://hlinksldjump" r:id="rId6"/>
          </p:cNvPr>
          <p:cNvPicPr preferRelativeResize="0"/>
          <p:nvPr/>
        </p:nvPicPr>
        <p:blipFill rotWithShape="1">
          <a:blip r:embed="rId7">
            <a:alphaModFix/>
          </a:blip>
          <a:srcRect b="0" l="0" r="0" t="0"/>
          <a:stretch/>
        </p:blipFill>
        <p:spPr>
          <a:xfrm>
            <a:off x="1916008" y="5319629"/>
            <a:ext cx="1048368" cy="1171461"/>
          </a:xfrm>
          <a:prstGeom prst="rect">
            <a:avLst/>
          </a:prstGeom>
          <a:noFill/>
          <a:ln>
            <a:noFill/>
          </a:ln>
        </p:spPr>
      </p:pic>
      <p:cxnSp>
        <p:nvCxnSpPr>
          <p:cNvPr id="543" name="Google Shape;543;p31"/>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544" name="Google Shape;544;p31"/>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545" name="Google Shape;545;p31">
            <a:hlinkClick action="ppaction://hlinksldjump" r:id="rId8"/>
          </p:cNvPr>
          <p:cNvPicPr preferRelativeResize="0"/>
          <p:nvPr/>
        </p:nvPicPr>
        <p:blipFill rotWithShape="1">
          <a:blip r:embed="rId9">
            <a:alphaModFix/>
          </a:blip>
          <a:srcRect b="0" l="0" r="0" t="0"/>
          <a:stretch/>
        </p:blipFill>
        <p:spPr>
          <a:xfrm>
            <a:off x="177111" y="5319629"/>
            <a:ext cx="1048368" cy="1171461"/>
          </a:xfrm>
          <a:prstGeom prst="rect">
            <a:avLst/>
          </a:prstGeom>
          <a:noFill/>
          <a:ln>
            <a:noFill/>
          </a:ln>
        </p:spPr>
      </p:pic>
      <p:sp>
        <p:nvSpPr>
          <p:cNvPr id="546" name="Google Shape;546;p31"/>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50" name="Shape 550"/>
        <p:cNvGrpSpPr/>
        <p:nvPr/>
      </p:nvGrpSpPr>
      <p:grpSpPr>
        <a:xfrm>
          <a:off x="0" y="0"/>
          <a:ext cx="0" cy="0"/>
          <a:chOff x="0" y="0"/>
          <a:chExt cx="0" cy="0"/>
        </a:xfrm>
      </p:grpSpPr>
      <p:pic>
        <p:nvPicPr>
          <p:cNvPr id="551" name="Google Shape;551;p12"/>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552" name="Google Shape;552;p12"/>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553" name="Google Shape;553;p12"/>
          <p:cNvSpPr txBox="1"/>
          <p:nvPr/>
        </p:nvSpPr>
        <p:spPr>
          <a:xfrm>
            <a:off x="2823632" y="1016001"/>
            <a:ext cx="100629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Agile Project and Delivery Management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554" name="Google Shape;554;p12"/>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555" name="Google Shape;555;p12"/>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556" name="Google Shape;556;p12"/>
          <p:cNvSpPr txBox="1"/>
          <p:nvPr/>
        </p:nvSpPr>
        <p:spPr>
          <a:xfrm>
            <a:off x="7483214" y="5567950"/>
            <a:ext cx="4578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Delivery managers and delivery team leads.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57" name="Google Shape;557;p12"/>
          <p:cNvSpPr txBox="1"/>
          <p:nvPr/>
        </p:nvSpPr>
        <p:spPr>
          <a:xfrm>
            <a:off x="177109" y="4899900"/>
            <a:ext cx="609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DELIVERY MANAGEMENT TRACK</a:t>
            </a:r>
            <a:endParaRPr b="0" i="0" sz="1400" u="none" cap="none" strike="noStrike">
              <a:solidFill>
                <a:srgbClr val="000000"/>
              </a:solidFill>
              <a:latin typeface="Arial"/>
              <a:ea typeface="Arial"/>
              <a:cs typeface="Arial"/>
              <a:sym typeface="Arial"/>
            </a:endParaRPr>
          </a:p>
        </p:txBody>
      </p:sp>
      <p:sp>
        <p:nvSpPr>
          <p:cNvPr id="558" name="Google Shape;558;p12"/>
          <p:cNvSpPr txBox="1"/>
          <p:nvPr/>
        </p:nvSpPr>
        <p:spPr>
          <a:xfrm>
            <a:off x="7495560" y="3287714"/>
            <a:ext cx="4710729" cy="116955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Delivery Agility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Manage the System, Empower the Team</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Deliver Value Continuously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Planning and Monitoring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59" name="Google Shape;559;p12"/>
          <p:cNvSpPr txBox="1"/>
          <p:nvPr/>
        </p:nvSpPr>
        <p:spPr>
          <a:xfrm>
            <a:off x="177096" y="3308272"/>
            <a:ext cx="59190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The Agile Project and Delivery Management certification verifies that the holder possesses the skills for successful Lean and Agile product delivery using various approaches, including projects and value-streams. The learner will be able to identify dependencies and blockers, enable rapid feedback and learning, and facilitate incremental value delivery.</a:t>
            </a:r>
            <a:endParaRPr b="0" i="0" sz="1400" u="none" cap="none" strike="noStrike">
              <a:solidFill>
                <a:srgbClr val="000000"/>
              </a:solidFill>
              <a:latin typeface="Arial"/>
              <a:ea typeface="Arial"/>
              <a:cs typeface="Arial"/>
              <a:sym typeface="Arial"/>
            </a:endParaRPr>
          </a:p>
        </p:txBody>
      </p:sp>
      <p:pic>
        <p:nvPicPr>
          <p:cNvPr id="560" name="Google Shape;560;p12">
            <a:hlinkClick action="ppaction://hlinksldjump" r:id="rId5"/>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561" name="Google Shape;561;p12"/>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562" name="Google Shape;562;p12"/>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563" name="Google Shape;563;p12">
            <a:hlinkClick action="ppaction://hlinksldjump" r:id="rId6"/>
          </p:cNvPr>
          <p:cNvPicPr preferRelativeResize="0"/>
          <p:nvPr/>
        </p:nvPicPr>
        <p:blipFill rotWithShape="1">
          <a:blip r:embed="rId7">
            <a:alphaModFix/>
          </a:blip>
          <a:srcRect b="0" l="0" r="0" t="0"/>
          <a:stretch/>
        </p:blipFill>
        <p:spPr>
          <a:xfrm>
            <a:off x="177111" y="5319629"/>
            <a:ext cx="1048368" cy="1171461"/>
          </a:xfrm>
          <a:prstGeom prst="rect">
            <a:avLst/>
          </a:prstGeom>
          <a:noFill/>
          <a:ln>
            <a:noFill/>
          </a:ln>
        </p:spPr>
      </p:pic>
      <p:pic>
        <p:nvPicPr>
          <p:cNvPr id="564" name="Google Shape;564;p12">
            <a:hlinkClick action="ppaction://hlinksldjump" r:id="rId8"/>
          </p:cNvPr>
          <p:cNvPicPr preferRelativeResize="0"/>
          <p:nvPr/>
        </p:nvPicPr>
        <p:blipFill rotWithShape="1">
          <a:blip r:embed="rId9">
            <a:alphaModFix/>
          </a:blip>
          <a:srcRect b="0" l="0" r="0" t="0"/>
          <a:stretch/>
        </p:blipFill>
        <p:spPr>
          <a:xfrm>
            <a:off x="3654983" y="5339354"/>
            <a:ext cx="1048368" cy="1171461"/>
          </a:xfrm>
          <a:prstGeom prst="rect">
            <a:avLst/>
          </a:prstGeom>
          <a:noFill/>
          <a:ln>
            <a:noFill/>
          </a:ln>
        </p:spPr>
      </p:pic>
      <p:sp>
        <p:nvSpPr>
          <p:cNvPr id="565" name="Google Shape;565;p12"/>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566" name="Google Shape;566;p12"/>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70" name="Shape 570"/>
        <p:cNvGrpSpPr/>
        <p:nvPr/>
      </p:nvGrpSpPr>
      <p:grpSpPr>
        <a:xfrm>
          <a:off x="0" y="0"/>
          <a:ext cx="0" cy="0"/>
          <a:chOff x="0" y="0"/>
          <a:chExt cx="0" cy="0"/>
        </a:xfrm>
      </p:grpSpPr>
      <p:pic>
        <p:nvPicPr>
          <p:cNvPr id="571" name="Google Shape;571;p13"/>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572" name="Google Shape;572;p13"/>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573" name="Google Shape;573;p13"/>
          <p:cNvSpPr txBox="1"/>
          <p:nvPr/>
        </p:nvSpPr>
        <p:spPr>
          <a:xfrm>
            <a:off x="2823632" y="1016001"/>
            <a:ext cx="87714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Delivery at Scale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574" name="Google Shape;574;p13"/>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575" name="Google Shape;575;p13"/>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576" name="Google Shape;576;p13"/>
          <p:cNvSpPr txBox="1"/>
          <p:nvPr/>
        </p:nvSpPr>
        <p:spPr>
          <a:xfrm>
            <a:off x="7495560" y="3287714"/>
            <a:ext cx="4710729" cy="95410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Optimize the System</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Empower the Organization to Deliver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Align Value Delivery at Scale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77" name="Google Shape;577;p13"/>
          <p:cNvSpPr txBox="1"/>
          <p:nvPr/>
        </p:nvSpPr>
        <p:spPr>
          <a:xfrm>
            <a:off x="177096" y="3308272"/>
            <a:ext cx="59190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certification demonstrates an individual’s skills to apply agile management skills to enterprise-level product development using value-streams, projects, and programs. It validates proficiency in organizing effective outcomes, eliminating waste, maximizing value-delivery, and communicating value and progress across an organization.</a:t>
            </a:r>
            <a:endParaRPr b="0" i="0" sz="1400" u="none" cap="none" strike="noStrike">
              <a:solidFill>
                <a:srgbClr val="000000"/>
              </a:solidFill>
              <a:latin typeface="Arial"/>
              <a:ea typeface="Arial"/>
              <a:cs typeface="Arial"/>
              <a:sym typeface="Arial"/>
            </a:endParaRPr>
          </a:p>
        </p:txBody>
      </p:sp>
      <p:pic>
        <p:nvPicPr>
          <p:cNvPr id="578" name="Google Shape;578;p13">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579" name="Google Shape;579;p13"/>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580" name="Google Shape;580;p13"/>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581" name="Google Shape;581;p13">
            <a:hlinkClick action="ppaction://hlinksldjump" r:id="rId7"/>
          </p:cNvPr>
          <p:cNvPicPr preferRelativeResize="0"/>
          <p:nvPr/>
        </p:nvPicPr>
        <p:blipFill rotWithShape="1">
          <a:blip r:embed="rId8">
            <a:alphaModFix/>
          </a:blip>
          <a:srcRect b="0" l="0" r="0" t="0"/>
          <a:stretch/>
        </p:blipFill>
        <p:spPr>
          <a:xfrm>
            <a:off x="177111" y="5319629"/>
            <a:ext cx="1048368" cy="1171461"/>
          </a:xfrm>
          <a:prstGeom prst="rect">
            <a:avLst/>
          </a:prstGeom>
          <a:noFill/>
          <a:ln>
            <a:noFill/>
          </a:ln>
        </p:spPr>
      </p:pic>
      <p:pic>
        <p:nvPicPr>
          <p:cNvPr id="582" name="Google Shape;582;p13">
            <a:hlinkClick action="ppaction://hlinksldjump" r:id="rId9"/>
          </p:cNvPr>
          <p:cNvPicPr preferRelativeResize="0"/>
          <p:nvPr/>
        </p:nvPicPr>
        <p:blipFill rotWithShape="1">
          <a:blip r:embed="rId4">
            <a:alphaModFix/>
          </a:blip>
          <a:srcRect b="0" l="0" r="0" t="0"/>
          <a:stretch/>
        </p:blipFill>
        <p:spPr>
          <a:xfrm>
            <a:off x="3654983" y="5339354"/>
            <a:ext cx="1048368" cy="1171461"/>
          </a:xfrm>
          <a:prstGeom prst="rect">
            <a:avLst/>
          </a:prstGeom>
          <a:noFill/>
          <a:ln>
            <a:noFill/>
          </a:ln>
        </p:spPr>
      </p:pic>
      <p:sp>
        <p:nvSpPr>
          <p:cNvPr id="583" name="Google Shape;583;p13"/>
          <p:cNvSpPr txBox="1"/>
          <p:nvPr/>
        </p:nvSpPr>
        <p:spPr>
          <a:xfrm>
            <a:off x="177109" y="4899900"/>
            <a:ext cx="609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DELIVERY MANAGEMENT TRACK</a:t>
            </a:r>
            <a:endParaRPr b="0" i="0" sz="1400" u="none" cap="none" strike="noStrike">
              <a:solidFill>
                <a:srgbClr val="000000"/>
              </a:solidFill>
              <a:latin typeface="Arial"/>
              <a:ea typeface="Arial"/>
              <a:cs typeface="Arial"/>
              <a:sym typeface="Arial"/>
            </a:endParaRPr>
          </a:p>
        </p:txBody>
      </p:sp>
      <p:sp>
        <p:nvSpPr>
          <p:cNvPr id="584" name="Google Shape;584;p13"/>
          <p:cNvSpPr txBox="1"/>
          <p:nvPr/>
        </p:nvSpPr>
        <p:spPr>
          <a:xfrm>
            <a:off x="7483214" y="5567950"/>
            <a:ext cx="4578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Delivery managers and delivery team leads.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85" name="Google Shape;585;p13"/>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586" name="Google Shape;586;p13"/>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90" name="Shape 590"/>
        <p:cNvGrpSpPr/>
        <p:nvPr/>
      </p:nvGrpSpPr>
      <p:grpSpPr>
        <a:xfrm>
          <a:off x="0" y="0"/>
          <a:ext cx="0" cy="0"/>
          <a:chOff x="0" y="0"/>
          <a:chExt cx="0" cy="0"/>
        </a:xfrm>
      </p:grpSpPr>
      <p:pic>
        <p:nvPicPr>
          <p:cNvPr id="591" name="Google Shape;591;p24"/>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592" name="Google Shape;592;p24"/>
          <p:cNvPicPr preferRelativeResize="0"/>
          <p:nvPr/>
        </p:nvPicPr>
        <p:blipFill rotWithShape="1">
          <a:blip r:embed="rId4">
            <a:alphaModFix/>
          </a:blip>
          <a:srcRect b="0" l="0" r="0" t="0"/>
          <a:stretch/>
        </p:blipFill>
        <p:spPr>
          <a:xfrm>
            <a:off x="538105" y="187612"/>
            <a:ext cx="2116192" cy="2364662"/>
          </a:xfrm>
          <a:prstGeom prst="rect">
            <a:avLst/>
          </a:prstGeom>
          <a:noFill/>
          <a:ln>
            <a:noFill/>
          </a:ln>
        </p:spPr>
      </p:pic>
      <p:sp>
        <p:nvSpPr>
          <p:cNvPr id="593" name="Google Shape;593;p24"/>
          <p:cNvSpPr txBox="1"/>
          <p:nvPr/>
        </p:nvSpPr>
        <p:spPr>
          <a:xfrm>
            <a:off x="2823632" y="1016001"/>
            <a:ext cx="8771400" cy="2554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Agile Programming</a:t>
            </a: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594" name="Google Shape;594;p24"/>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595" name="Google Shape;595;p24"/>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596" name="Google Shape;596;p24"/>
          <p:cNvSpPr txBox="1"/>
          <p:nvPr/>
        </p:nvSpPr>
        <p:spPr>
          <a:xfrm>
            <a:off x="7483214" y="5567950"/>
            <a:ext cx="39951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Software developers, application programmers, systems designers, technical architects, development managers, and technical leads.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97" name="Google Shape;597;p24"/>
          <p:cNvSpPr txBox="1"/>
          <p:nvPr/>
        </p:nvSpPr>
        <p:spPr>
          <a:xfrm>
            <a:off x="177108" y="4899900"/>
            <a:ext cx="58698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ENGINEERING TRACK</a:t>
            </a:r>
            <a:endParaRPr b="0" i="0" sz="1400" u="none" cap="none" strike="noStrike">
              <a:solidFill>
                <a:srgbClr val="000000"/>
              </a:solidFill>
              <a:latin typeface="Arial"/>
              <a:ea typeface="Arial"/>
              <a:cs typeface="Arial"/>
              <a:sym typeface="Arial"/>
            </a:endParaRPr>
          </a:p>
        </p:txBody>
      </p:sp>
      <p:sp>
        <p:nvSpPr>
          <p:cNvPr id="598" name="Google Shape;598;p24"/>
          <p:cNvSpPr txBox="1"/>
          <p:nvPr/>
        </p:nvSpPr>
        <p:spPr>
          <a:xfrm>
            <a:off x="7495560" y="3287714"/>
            <a:ext cx="4710729" cy="116955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Refactoring and Legacy Code Management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Acceptance Testing and Automated Tests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Collaborative and Test-Driven Development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Version Control and Continuous Integration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599" name="Google Shape;599;p24"/>
          <p:cNvSpPr txBox="1"/>
          <p:nvPr/>
        </p:nvSpPr>
        <p:spPr>
          <a:xfrm>
            <a:off x="177096" y="3308272"/>
            <a:ext cx="5918904"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Earning the Agile Programming (ICP-PRG) certification demonstrates the ability to inspect and adapt code efficiently and effectively to accommodate new insights, product changes, and technical innovations. Designees know how to move away from traditional waterfall development and into developer collaboration techniques, like pair programming and collective code ownership.</a:t>
            </a:r>
            <a:endParaRPr b="0" i="0" sz="1400" u="none" cap="none" strike="noStrike">
              <a:solidFill>
                <a:srgbClr val="000000"/>
              </a:solidFill>
              <a:latin typeface="Arial"/>
              <a:ea typeface="Arial"/>
              <a:cs typeface="Arial"/>
              <a:sym typeface="Arial"/>
            </a:endParaRPr>
          </a:p>
        </p:txBody>
      </p:sp>
      <p:pic>
        <p:nvPicPr>
          <p:cNvPr id="600" name="Google Shape;600;p24">
            <a:hlinkClick action="ppaction://hlinksldjump" r:id="rId5"/>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601" name="Google Shape;601;p24"/>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602" name="Google Shape;602;p24"/>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603" name="Google Shape;603;p24">
            <a:hlinkClick action="ppaction://hlinksldjump" r:id="rId6"/>
          </p:cNvPr>
          <p:cNvPicPr preferRelativeResize="0"/>
          <p:nvPr/>
        </p:nvPicPr>
        <p:blipFill rotWithShape="1">
          <a:blip r:embed="rId7">
            <a:alphaModFix/>
          </a:blip>
          <a:srcRect b="0" l="0" r="0" t="0"/>
          <a:stretch/>
        </p:blipFill>
        <p:spPr>
          <a:xfrm>
            <a:off x="177111" y="5319629"/>
            <a:ext cx="1048368" cy="1171461"/>
          </a:xfrm>
          <a:prstGeom prst="rect">
            <a:avLst/>
          </a:prstGeom>
          <a:noFill/>
          <a:ln>
            <a:noFill/>
          </a:ln>
        </p:spPr>
      </p:pic>
      <p:pic>
        <p:nvPicPr>
          <p:cNvPr id="604" name="Google Shape;604;p24">
            <a:hlinkClick action="ppaction://hlinksldjump" r:id="rId8"/>
          </p:cNvPr>
          <p:cNvPicPr preferRelativeResize="0"/>
          <p:nvPr/>
        </p:nvPicPr>
        <p:blipFill rotWithShape="1">
          <a:blip r:embed="rId9">
            <a:alphaModFix/>
          </a:blip>
          <a:srcRect b="0" l="0" r="0" t="0"/>
          <a:stretch/>
        </p:blipFill>
        <p:spPr>
          <a:xfrm>
            <a:off x="3654983" y="5319629"/>
            <a:ext cx="1048368" cy="1171461"/>
          </a:xfrm>
          <a:prstGeom prst="rect">
            <a:avLst/>
          </a:prstGeom>
          <a:noFill/>
          <a:ln>
            <a:noFill/>
          </a:ln>
        </p:spPr>
      </p:pic>
      <p:sp>
        <p:nvSpPr>
          <p:cNvPr id="605" name="Google Shape;605;p24"/>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606" name="Google Shape;606;p24"/>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10" name="Shape 610"/>
        <p:cNvGrpSpPr/>
        <p:nvPr/>
      </p:nvGrpSpPr>
      <p:grpSpPr>
        <a:xfrm>
          <a:off x="0" y="0"/>
          <a:ext cx="0" cy="0"/>
          <a:chOff x="0" y="0"/>
          <a:chExt cx="0" cy="0"/>
        </a:xfrm>
      </p:grpSpPr>
      <p:pic>
        <p:nvPicPr>
          <p:cNvPr id="611" name="Google Shape;611;p25"/>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612" name="Google Shape;612;p25"/>
          <p:cNvPicPr preferRelativeResize="0"/>
          <p:nvPr/>
        </p:nvPicPr>
        <p:blipFill rotWithShape="1">
          <a:blip r:embed="rId4">
            <a:alphaModFix/>
          </a:blip>
          <a:srcRect b="0" l="0" r="0" t="0"/>
          <a:stretch/>
        </p:blipFill>
        <p:spPr>
          <a:xfrm>
            <a:off x="538105" y="187612"/>
            <a:ext cx="2116192" cy="2364661"/>
          </a:xfrm>
          <a:prstGeom prst="rect">
            <a:avLst/>
          </a:prstGeom>
          <a:noFill/>
          <a:ln>
            <a:noFill/>
          </a:ln>
        </p:spPr>
      </p:pic>
      <p:sp>
        <p:nvSpPr>
          <p:cNvPr id="613" name="Google Shape;613;p25"/>
          <p:cNvSpPr txBox="1"/>
          <p:nvPr/>
        </p:nvSpPr>
        <p:spPr>
          <a:xfrm>
            <a:off x="2823632" y="1016001"/>
            <a:ext cx="8771321" cy="37856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Agile Software Design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br>
              <a:rPr b="0" i="0" lang="en-US" sz="4000" u="none" cap="none" strike="noStrike">
                <a:solidFill>
                  <a:schemeClr val="dk1"/>
                </a:solidFill>
                <a:latin typeface="Calibri"/>
                <a:ea typeface="Calibri"/>
                <a:cs typeface="Calibri"/>
                <a:sym typeface="Calibri"/>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614" name="Google Shape;614;p25"/>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615" name="Google Shape;615;p25"/>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616" name="Google Shape;616;p25"/>
          <p:cNvSpPr txBox="1"/>
          <p:nvPr/>
        </p:nvSpPr>
        <p:spPr>
          <a:xfrm>
            <a:off x="7483214" y="5567950"/>
            <a:ext cx="39951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Software developers, application programmers, systems designers, technical architects, development managers, and technical leads.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17" name="Google Shape;617;p25"/>
          <p:cNvSpPr txBox="1"/>
          <p:nvPr/>
        </p:nvSpPr>
        <p:spPr>
          <a:xfrm>
            <a:off x="7495560" y="3287714"/>
            <a:ext cx="4710729" cy="116955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Effective Software Design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Sequencing Work throughout the Agile Lifecycle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Technical Leadership Skills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Applying Continuous Delivery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18" name="Google Shape;618;p25"/>
          <p:cNvSpPr txBox="1"/>
          <p:nvPr/>
        </p:nvSpPr>
        <p:spPr>
          <a:xfrm>
            <a:off x="177096" y="3308272"/>
            <a:ext cx="5918904"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The Agile Software Design certification distinguishes professionals who can respond to customer goals, analyze the impact of technical debt, and determine the level of design needed at various stages of an agile project development cycle.</a:t>
            </a:r>
            <a:endParaRPr b="0" i="0" sz="1400" u="none" cap="none" strike="noStrike">
              <a:solidFill>
                <a:srgbClr val="000000"/>
              </a:solidFill>
              <a:latin typeface="Arial"/>
              <a:ea typeface="Arial"/>
              <a:cs typeface="Arial"/>
              <a:sym typeface="Arial"/>
            </a:endParaRPr>
          </a:p>
        </p:txBody>
      </p:sp>
      <p:pic>
        <p:nvPicPr>
          <p:cNvPr id="619" name="Google Shape;619;p25">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620" name="Google Shape;620;p25"/>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621" name="Google Shape;621;p25"/>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622" name="Google Shape;622;p25">
            <a:hlinkClick action="ppaction://hlinksldjump" r:id="rId7"/>
          </p:cNvPr>
          <p:cNvPicPr preferRelativeResize="0"/>
          <p:nvPr/>
        </p:nvPicPr>
        <p:blipFill rotWithShape="1">
          <a:blip r:embed="rId8">
            <a:alphaModFix/>
          </a:blip>
          <a:srcRect b="0" l="0" r="0" t="0"/>
          <a:stretch/>
        </p:blipFill>
        <p:spPr>
          <a:xfrm>
            <a:off x="177111" y="5319629"/>
            <a:ext cx="1048368" cy="1171461"/>
          </a:xfrm>
          <a:prstGeom prst="rect">
            <a:avLst/>
          </a:prstGeom>
          <a:noFill/>
          <a:ln>
            <a:noFill/>
          </a:ln>
        </p:spPr>
      </p:pic>
      <p:pic>
        <p:nvPicPr>
          <p:cNvPr id="623" name="Google Shape;623;p25">
            <a:hlinkClick action="ppaction://hlinksldjump" r:id="rId9"/>
          </p:cNvPr>
          <p:cNvPicPr preferRelativeResize="0"/>
          <p:nvPr/>
        </p:nvPicPr>
        <p:blipFill rotWithShape="1">
          <a:blip r:embed="rId4">
            <a:alphaModFix/>
          </a:blip>
          <a:srcRect b="0" l="0" r="0" t="0"/>
          <a:stretch/>
        </p:blipFill>
        <p:spPr>
          <a:xfrm>
            <a:off x="3654983" y="5319629"/>
            <a:ext cx="1048368" cy="1171461"/>
          </a:xfrm>
          <a:prstGeom prst="rect">
            <a:avLst/>
          </a:prstGeom>
          <a:noFill/>
          <a:ln>
            <a:noFill/>
          </a:ln>
        </p:spPr>
      </p:pic>
      <p:sp>
        <p:nvSpPr>
          <p:cNvPr id="624" name="Google Shape;624;p25"/>
          <p:cNvSpPr txBox="1"/>
          <p:nvPr/>
        </p:nvSpPr>
        <p:spPr>
          <a:xfrm>
            <a:off x="177108" y="4899900"/>
            <a:ext cx="58698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ENGINEERING TRACK</a:t>
            </a:r>
            <a:endParaRPr b="0" i="0" sz="1400" u="none" cap="none" strike="noStrike">
              <a:solidFill>
                <a:srgbClr val="000000"/>
              </a:solidFill>
              <a:latin typeface="Arial"/>
              <a:ea typeface="Arial"/>
              <a:cs typeface="Arial"/>
              <a:sym typeface="Arial"/>
            </a:endParaRPr>
          </a:p>
        </p:txBody>
      </p:sp>
      <p:sp>
        <p:nvSpPr>
          <p:cNvPr id="625" name="Google Shape;625;p25"/>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626" name="Google Shape;626;p25"/>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30" name="Shape 630"/>
        <p:cNvGrpSpPr/>
        <p:nvPr/>
      </p:nvGrpSpPr>
      <p:grpSpPr>
        <a:xfrm>
          <a:off x="0" y="0"/>
          <a:ext cx="0" cy="0"/>
          <a:chOff x="0" y="0"/>
          <a:chExt cx="0" cy="0"/>
        </a:xfrm>
      </p:grpSpPr>
      <p:pic>
        <p:nvPicPr>
          <p:cNvPr id="631" name="Google Shape;631;p18"/>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632" name="Google Shape;632;p18"/>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633" name="Google Shape;633;p18"/>
          <p:cNvSpPr txBox="1"/>
          <p:nvPr/>
        </p:nvSpPr>
        <p:spPr>
          <a:xfrm>
            <a:off x="2823632" y="1016001"/>
            <a:ext cx="877132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Agile Testing</a:t>
            </a:r>
            <a:br>
              <a:rPr b="0" i="0" lang="en-US" sz="4000" u="none" cap="none" strike="noStrike">
                <a:solidFill>
                  <a:schemeClr val="dk1"/>
                </a:solidFill>
                <a:latin typeface="Calibri"/>
                <a:ea typeface="Calibri"/>
                <a:cs typeface="Calibri"/>
                <a:sym typeface="Calibri"/>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634" name="Google Shape;634;p18"/>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635" name="Google Shape;635;p18"/>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636" name="Google Shape;636;p18"/>
          <p:cNvSpPr txBox="1"/>
          <p:nvPr/>
        </p:nvSpPr>
        <p:spPr>
          <a:xfrm>
            <a:off x="7483214" y="5567950"/>
            <a:ext cx="35415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Agile testers, test engineers, test managers, developers, technical leads.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37" name="Google Shape;637;p18"/>
          <p:cNvSpPr txBox="1"/>
          <p:nvPr/>
        </p:nvSpPr>
        <p:spPr>
          <a:xfrm>
            <a:off x="177105" y="4899900"/>
            <a:ext cx="424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TESTING TRACK</a:t>
            </a:r>
            <a:endParaRPr b="0" i="0" sz="1400" u="none" cap="none" strike="noStrike">
              <a:solidFill>
                <a:srgbClr val="000000"/>
              </a:solidFill>
              <a:latin typeface="Arial"/>
              <a:ea typeface="Arial"/>
              <a:cs typeface="Arial"/>
              <a:sym typeface="Arial"/>
            </a:endParaRPr>
          </a:p>
        </p:txBody>
      </p:sp>
      <p:sp>
        <p:nvSpPr>
          <p:cNvPr id="638" name="Google Shape;638;p18"/>
          <p:cNvSpPr txBox="1"/>
          <p:nvPr/>
        </p:nvSpPr>
        <p:spPr>
          <a:xfrm>
            <a:off x="7495560" y="3287714"/>
            <a:ext cx="4710729" cy="73866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Agile Testing Mindset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Testing Techniques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Agile Testing Process</a:t>
            </a:r>
            <a:endParaRPr b="0" i="0" sz="1400" u="none" cap="none" strike="noStrike">
              <a:solidFill>
                <a:srgbClr val="000000"/>
              </a:solidFill>
              <a:latin typeface="Arial"/>
              <a:ea typeface="Arial"/>
              <a:cs typeface="Arial"/>
              <a:sym typeface="Arial"/>
            </a:endParaRPr>
          </a:p>
        </p:txBody>
      </p:sp>
      <p:sp>
        <p:nvSpPr>
          <p:cNvPr id="639" name="Google Shape;639;p18"/>
          <p:cNvSpPr txBox="1"/>
          <p:nvPr/>
        </p:nvSpPr>
        <p:spPr>
          <a:xfrm>
            <a:off x="177096" y="3308272"/>
            <a:ext cx="59190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certification verifies that the recipient possesses the capability to apply the agile mindset to software testing in a real world environment. The Agile tester has the knowledge to identify key elements of the agile testing mindset, design testing based on features and user stories, and provide risk-based feedback on the quality of products through effective testing techniques.</a:t>
            </a:r>
            <a:endParaRPr b="0" i="0" sz="1400" u="none" cap="none" strike="noStrike">
              <a:solidFill>
                <a:srgbClr val="000000"/>
              </a:solidFill>
              <a:latin typeface="Arial"/>
              <a:ea typeface="Arial"/>
              <a:cs typeface="Arial"/>
              <a:sym typeface="Arial"/>
            </a:endParaRPr>
          </a:p>
        </p:txBody>
      </p:sp>
      <p:pic>
        <p:nvPicPr>
          <p:cNvPr id="640" name="Google Shape;640;p18">
            <a:hlinkClick action="ppaction://hlinksldjump" r:id="rId5"/>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641" name="Google Shape;641;p18"/>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642" name="Google Shape;642;p18"/>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643" name="Google Shape;643;p18">
            <a:hlinkClick action="ppaction://hlinksldjump" r:id="rId6"/>
          </p:cNvPr>
          <p:cNvPicPr preferRelativeResize="0"/>
          <p:nvPr/>
        </p:nvPicPr>
        <p:blipFill rotWithShape="1">
          <a:blip r:embed="rId7">
            <a:alphaModFix/>
          </a:blip>
          <a:srcRect b="0" l="0" r="0" t="0"/>
          <a:stretch/>
        </p:blipFill>
        <p:spPr>
          <a:xfrm>
            <a:off x="177111" y="5319629"/>
            <a:ext cx="1048368" cy="1171461"/>
          </a:xfrm>
          <a:prstGeom prst="rect">
            <a:avLst/>
          </a:prstGeom>
          <a:noFill/>
          <a:ln>
            <a:noFill/>
          </a:ln>
        </p:spPr>
      </p:pic>
      <p:pic>
        <p:nvPicPr>
          <p:cNvPr id="644" name="Google Shape;644;p18">
            <a:hlinkClick action="ppaction://hlinksldjump" r:id="rId8"/>
          </p:cNvPr>
          <p:cNvPicPr preferRelativeResize="0"/>
          <p:nvPr/>
        </p:nvPicPr>
        <p:blipFill rotWithShape="1">
          <a:blip r:embed="rId9">
            <a:alphaModFix/>
          </a:blip>
          <a:srcRect b="0" l="0" r="0" t="0"/>
          <a:stretch/>
        </p:blipFill>
        <p:spPr>
          <a:xfrm>
            <a:off x="3654983" y="5320554"/>
            <a:ext cx="1048368" cy="1171461"/>
          </a:xfrm>
          <a:prstGeom prst="rect">
            <a:avLst/>
          </a:prstGeom>
          <a:noFill/>
          <a:ln>
            <a:noFill/>
          </a:ln>
        </p:spPr>
      </p:pic>
      <p:sp>
        <p:nvSpPr>
          <p:cNvPr id="645" name="Google Shape;645;p18"/>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646" name="Google Shape;646;p18"/>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50" name="Shape 650"/>
        <p:cNvGrpSpPr/>
        <p:nvPr/>
      </p:nvGrpSpPr>
      <p:grpSpPr>
        <a:xfrm>
          <a:off x="0" y="0"/>
          <a:ext cx="0" cy="0"/>
          <a:chOff x="0" y="0"/>
          <a:chExt cx="0" cy="0"/>
        </a:xfrm>
      </p:grpSpPr>
      <p:pic>
        <p:nvPicPr>
          <p:cNvPr id="651" name="Google Shape;651;p19"/>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652" name="Google Shape;652;p19"/>
          <p:cNvPicPr preferRelativeResize="0"/>
          <p:nvPr/>
        </p:nvPicPr>
        <p:blipFill rotWithShape="1">
          <a:blip r:embed="rId4">
            <a:alphaModFix/>
          </a:blip>
          <a:srcRect b="0" l="0" r="0" t="0"/>
          <a:stretch/>
        </p:blipFill>
        <p:spPr>
          <a:xfrm>
            <a:off x="538105" y="187612"/>
            <a:ext cx="2116193" cy="2364663"/>
          </a:xfrm>
          <a:prstGeom prst="rect">
            <a:avLst/>
          </a:prstGeom>
          <a:noFill/>
          <a:ln>
            <a:noFill/>
          </a:ln>
        </p:spPr>
      </p:pic>
      <p:sp>
        <p:nvSpPr>
          <p:cNvPr id="653" name="Google Shape;653;p19"/>
          <p:cNvSpPr txBox="1"/>
          <p:nvPr/>
        </p:nvSpPr>
        <p:spPr>
          <a:xfrm>
            <a:off x="2823632" y="1016001"/>
            <a:ext cx="877132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Agile Test Automation</a:t>
            </a: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654" name="Google Shape;654;p19"/>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655" name="Google Shape;655;p19"/>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656" name="Google Shape;656;p19"/>
          <p:cNvSpPr txBox="1"/>
          <p:nvPr/>
        </p:nvSpPr>
        <p:spPr>
          <a:xfrm>
            <a:off x="7495560" y="3287714"/>
            <a:ext cx="4710600" cy="1385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Test Automation Strategy</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Continuous Integration</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Automated Story and Feature Testing</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Automation Support for Integration and System Testing </a:t>
            </a:r>
            <a:endParaRPr b="0" i="0" sz="1400" u="none" cap="none" strike="noStrike">
              <a:solidFill>
                <a:schemeClr val="dk1"/>
              </a:solidFill>
              <a:latin typeface="Roboto"/>
              <a:ea typeface="Roboto"/>
              <a:cs typeface="Roboto"/>
              <a:sym typeface="Roboto"/>
            </a:endParaRPr>
          </a:p>
          <a:p>
            <a:pPr indent="-196850" lvl="0" marL="28575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57" name="Google Shape;657;p19"/>
          <p:cNvSpPr txBox="1"/>
          <p:nvPr/>
        </p:nvSpPr>
        <p:spPr>
          <a:xfrm>
            <a:off x="177096" y="3308272"/>
            <a:ext cx="5919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The industry-recognized certification validates knowledge of  preparing and implementing test automation in an agile development and/or continuous integration environment. </a:t>
            </a:r>
            <a:endParaRPr b="0" i="0" sz="1400" u="none" cap="none" strike="noStrike">
              <a:solidFill>
                <a:srgbClr val="000000"/>
              </a:solidFill>
              <a:latin typeface="Arial"/>
              <a:ea typeface="Arial"/>
              <a:cs typeface="Arial"/>
              <a:sym typeface="Arial"/>
            </a:endParaRPr>
          </a:p>
        </p:txBody>
      </p:sp>
      <p:pic>
        <p:nvPicPr>
          <p:cNvPr id="658" name="Google Shape;658;p19">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659" name="Google Shape;659;p19"/>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660" name="Google Shape;660;p19"/>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661" name="Google Shape;661;p19">
            <a:hlinkClick action="ppaction://hlinksldjump" r:id="rId7"/>
          </p:cNvPr>
          <p:cNvPicPr preferRelativeResize="0"/>
          <p:nvPr/>
        </p:nvPicPr>
        <p:blipFill rotWithShape="1">
          <a:blip r:embed="rId8">
            <a:alphaModFix/>
          </a:blip>
          <a:srcRect b="0" l="0" r="0" t="0"/>
          <a:stretch/>
        </p:blipFill>
        <p:spPr>
          <a:xfrm>
            <a:off x="177111" y="5319629"/>
            <a:ext cx="1048368" cy="1171461"/>
          </a:xfrm>
          <a:prstGeom prst="rect">
            <a:avLst/>
          </a:prstGeom>
          <a:noFill/>
          <a:ln>
            <a:noFill/>
          </a:ln>
        </p:spPr>
      </p:pic>
      <p:pic>
        <p:nvPicPr>
          <p:cNvPr id="662" name="Google Shape;662;p19">
            <a:hlinkClick action="ppaction://hlinksldjump" r:id="rId9"/>
          </p:cNvPr>
          <p:cNvPicPr preferRelativeResize="0"/>
          <p:nvPr/>
        </p:nvPicPr>
        <p:blipFill rotWithShape="1">
          <a:blip r:embed="rId4">
            <a:alphaModFix/>
          </a:blip>
          <a:srcRect b="0" l="0" r="0" t="0"/>
          <a:stretch/>
        </p:blipFill>
        <p:spPr>
          <a:xfrm>
            <a:off x="3654983" y="5320554"/>
            <a:ext cx="1048368" cy="1171461"/>
          </a:xfrm>
          <a:prstGeom prst="rect">
            <a:avLst/>
          </a:prstGeom>
          <a:noFill/>
          <a:ln>
            <a:noFill/>
          </a:ln>
        </p:spPr>
      </p:pic>
      <p:sp>
        <p:nvSpPr>
          <p:cNvPr id="663" name="Google Shape;663;p19"/>
          <p:cNvSpPr txBox="1"/>
          <p:nvPr/>
        </p:nvSpPr>
        <p:spPr>
          <a:xfrm>
            <a:off x="177105" y="4899900"/>
            <a:ext cx="424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TESTING TRACK</a:t>
            </a:r>
            <a:endParaRPr b="0" i="0" sz="1400" u="none" cap="none" strike="noStrike">
              <a:solidFill>
                <a:srgbClr val="000000"/>
              </a:solidFill>
              <a:latin typeface="Arial"/>
              <a:ea typeface="Arial"/>
              <a:cs typeface="Arial"/>
              <a:sym typeface="Arial"/>
            </a:endParaRPr>
          </a:p>
        </p:txBody>
      </p:sp>
      <p:sp>
        <p:nvSpPr>
          <p:cNvPr id="664" name="Google Shape;664;p19"/>
          <p:cNvSpPr txBox="1"/>
          <p:nvPr/>
        </p:nvSpPr>
        <p:spPr>
          <a:xfrm>
            <a:off x="7483214" y="5567950"/>
            <a:ext cx="35415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Agile testers, test engineers, test managers, developers, technical leads.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65" name="Google Shape;665;p19"/>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666" name="Google Shape;666;p19"/>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70" name="Shape 670"/>
        <p:cNvGrpSpPr/>
        <p:nvPr/>
      </p:nvGrpSpPr>
      <p:grpSpPr>
        <a:xfrm>
          <a:off x="0" y="0"/>
          <a:ext cx="0" cy="0"/>
          <a:chOff x="0" y="0"/>
          <a:chExt cx="0" cy="0"/>
        </a:xfrm>
      </p:grpSpPr>
      <p:pic>
        <p:nvPicPr>
          <p:cNvPr id="671" name="Google Shape;671;p21"/>
          <p:cNvPicPr preferRelativeResize="0"/>
          <p:nvPr/>
        </p:nvPicPr>
        <p:blipFill rotWithShape="1">
          <a:blip r:embed="rId3">
            <a:alphaModFix/>
          </a:blip>
          <a:srcRect b="0" l="0" r="0" t="0"/>
          <a:stretch/>
        </p:blipFill>
        <p:spPr>
          <a:xfrm>
            <a:off x="538105" y="187612"/>
            <a:ext cx="2116193" cy="2364663"/>
          </a:xfrm>
          <a:prstGeom prst="rect">
            <a:avLst/>
          </a:prstGeom>
          <a:noFill/>
          <a:ln>
            <a:noFill/>
          </a:ln>
        </p:spPr>
      </p:pic>
      <p:sp>
        <p:nvSpPr>
          <p:cNvPr id="672" name="Google Shape;672;p21"/>
          <p:cNvSpPr txBox="1"/>
          <p:nvPr/>
        </p:nvSpPr>
        <p:spPr>
          <a:xfrm>
            <a:off x="2823632" y="1016001"/>
            <a:ext cx="877132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Foundations of DevOps</a:t>
            </a: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673" name="Google Shape;673;p21"/>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674" name="Google Shape;674;p21"/>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675" name="Google Shape;675;p21"/>
          <p:cNvSpPr txBox="1"/>
          <p:nvPr/>
        </p:nvSpPr>
        <p:spPr>
          <a:xfrm>
            <a:off x="7483214" y="5567950"/>
            <a:ext cx="45768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Developers, testers, operations leads, DevOps engineers, and site reliability engineers.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76" name="Google Shape;676;p21"/>
          <p:cNvSpPr txBox="1"/>
          <p:nvPr/>
        </p:nvSpPr>
        <p:spPr>
          <a:xfrm>
            <a:off x="177103" y="4899900"/>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DEVOPS TRACK</a:t>
            </a:r>
            <a:endParaRPr b="0" i="0" sz="1400" u="none" cap="none" strike="noStrike">
              <a:solidFill>
                <a:srgbClr val="000000"/>
              </a:solidFill>
              <a:latin typeface="Arial"/>
              <a:ea typeface="Arial"/>
              <a:cs typeface="Arial"/>
              <a:sym typeface="Arial"/>
            </a:endParaRPr>
          </a:p>
        </p:txBody>
      </p:sp>
      <p:sp>
        <p:nvSpPr>
          <p:cNvPr id="677" name="Google Shape;677;p21"/>
          <p:cNvSpPr txBox="1"/>
          <p:nvPr/>
        </p:nvSpPr>
        <p:spPr>
          <a:xfrm>
            <a:off x="7495560" y="3287714"/>
            <a:ext cx="4710600" cy="1385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The Case For DevOps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Configuration Management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Continuous Integration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Continuous Delivery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Operations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78" name="Google Shape;678;p21"/>
          <p:cNvSpPr txBox="1"/>
          <p:nvPr/>
        </p:nvSpPr>
        <p:spPr>
          <a:xfrm>
            <a:off x="177096" y="3308272"/>
            <a:ext cx="5918904"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The Foundations of DevOps certification demonstrates an individual's mindset change from traditional software development to agile and collaborative approaches by delivering software with the Operations team. Holders can show how DevOps leads to effectively coding, testing, scaling, and releasing software continuously. </a:t>
            </a:r>
            <a:endParaRPr b="0" i="0" sz="1400" u="none" cap="none" strike="noStrike">
              <a:solidFill>
                <a:srgbClr val="000000"/>
              </a:solidFill>
              <a:latin typeface="Arial"/>
              <a:ea typeface="Arial"/>
              <a:cs typeface="Arial"/>
              <a:sym typeface="Arial"/>
            </a:endParaRPr>
          </a:p>
        </p:txBody>
      </p:sp>
      <p:pic>
        <p:nvPicPr>
          <p:cNvPr id="679" name="Google Shape;679;p21">
            <a:hlinkClick action="ppaction://hlinksldjump" r:id="rId4"/>
          </p:cNvPr>
          <p:cNvPicPr preferRelativeResize="0"/>
          <p:nvPr/>
        </p:nvPicPr>
        <p:blipFill rotWithShape="1">
          <a:blip r:embed="rId3">
            <a:alphaModFix/>
          </a:blip>
          <a:srcRect b="0" l="0" r="0" t="0"/>
          <a:stretch/>
        </p:blipFill>
        <p:spPr>
          <a:xfrm>
            <a:off x="1916008" y="5319629"/>
            <a:ext cx="1048368" cy="1171461"/>
          </a:xfrm>
          <a:prstGeom prst="rect">
            <a:avLst/>
          </a:prstGeom>
          <a:noFill/>
          <a:ln>
            <a:noFill/>
          </a:ln>
        </p:spPr>
      </p:pic>
      <p:cxnSp>
        <p:nvCxnSpPr>
          <p:cNvPr id="680" name="Google Shape;680;p21"/>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681" name="Google Shape;681;p21"/>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682" name="Google Shape;682;p21">
            <a:hlinkClick action="ppaction://hlinksldjump" r:id="rId5"/>
          </p:cNvPr>
          <p:cNvPicPr preferRelativeResize="0"/>
          <p:nvPr/>
        </p:nvPicPr>
        <p:blipFill rotWithShape="1">
          <a:blip r:embed="rId6">
            <a:alphaModFix/>
          </a:blip>
          <a:srcRect b="0" l="0" r="0" t="0"/>
          <a:stretch/>
        </p:blipFill>
        <p:spPr>
          <a:xfrm>
            <a:off x="177111" y="5319629"/>
            <a:ext cx="1048368" cy="1171461"/>
          </a:xfrm>
          <a:prstGeom prst="rect">
            <a:avLst/>
          </a:prstGeom>
          <a:noFill/>
          <a:ln>
            <a:noFill/>
          </a:ln>
        </p:spPr>
      </p:pic>
      <p:pic>
        <p:nvPicPr>
          <p:cNvPr id="683" name="Google Shape;683;p21">
            <a:hlinkClick action="ppaction://hlinksldjump" r:id="rId7"/>
          </p:cNvPr>
          <p:cNvPicPr preferRelativeResize="0"/>
          <p:nvPr/>
        </p:nvPicPr>
        <p:blipFill rotWithShape="1">
          <a:blip r:embed="rId8">
            <a:alphaModFix/>
          </a:blip>
          <a:srcRect b="0" l="0" r="0" t="0"/>
          <a:stretch/>
        </p:blipFill>
        <p:spPr>
          <a:xfrm>
            <a:off x="3619833" y="5320554"/>
            <a:ext cx="1048368" cy="1171461"/>
          </a:xfrm>
          <a:prstGeom prst="rect">
            <a:avLst/>
          </a:prstGeom>
          <a:noFill/>
          <a:ln>
            <a:noFill/>
          </a:ln>
        </p:spPr>
      </p:pic>
      <p:sp>
        <p:nvSpPr>
          <p:cNvPr id="684" name="Google Shape;684;p21"/>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pic>
        <p:nvPicPr>
          <p:cNvPr id="685" name="Google Shape;685;p21"/>
          <p:cNvPicPr preferRelativeResize="0"/>
          <p:nvPr/>
        </p:nvPicPr>
        <p:blipFill rotWithShape="1">
          <a:blip r:embed="rId9">
            <a:alphaModFix/>
          </a:blip>
          <a:srcRect b="22738" l="0" r="19008" t="25921"/>
          <a:stretch/>
        </p:blipFill>
        <p:spPr>
          <a:xfrm>
            <a:off x="6046825" y="0"/>
            <a:ext cx="6159474" cy="6857999"/>
          </a:xfrm>
          <a:prstGeom prst="rect">
            <a:avLst/>
          </a:prstGeom>
          <a:noFill/>
          <a:ln>
            <a:noFill/>
          </a:ln>
        </p:spPr>
      </p:pic>
      <p:sp>
        <p:nvSpPr>
          <p:cNvPr id="686" name="Google Shape;686;p21"/>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g106e6aa31ee_1_544" title="Welcome to your ICAgile Accredited Class_Start of Class Video.mp4">
            <a:hlinkClick r:id="rId3"/>
          </p:cNvPr>
          <p:cNvPicPr preferRelativeResize="0"/>
          <p:nvPr/>
        </p:nvPicPr>
        <p:blipFill rotWithShape="1">
          <a:blip r:embed="rId4">
            <a:alphaModFix/>
          </a:blip>
          <a:srcRect b="0" l="0" r="0" t="0"/>
          <a:stretch/>
        </p:blipFill>
        <p:spPr>
          <a:xfrm>
            <a:off x="152400" y="152400"/>
            <a:ext cx="11650133" cy="6553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90" name="Shape 690"/>
        <p:cNvGrpSpPr/>
        <p:nvPr/>
      </p:nvGrpSpPr>
      <p:grpSpPr>
        <a:xfrm>
          <a:off x="0" y="0"/>
          <a:ext cx="0" cy="0"/>
          <a:chOff x="0" y="0"/>
          <a:chExt cx="0" cy="0"/>
        </a:xfrm>
      </p:grpSpPr>
      <p:pic>
        <p:nvPicPr>
          <p:cNvPr id="691" name="Google Shape;691;p22"/>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692" name="Google Shape;692;p22"/>
          <p:cNvPicPr preferRelativeResize="0"/>
          <p:nvPr/>
        </p:nvPicPr>
        <p:blipFill rotWithShape="1">
          <a:blip r:embed="rId4">
            <a:alphaModFix/>
          </a:blip>
          <a:srcRect b="0" l="0" r="0" t="0"/>
          <a:stretch/>
        </p:blipFill>
        <p:spPr>
          <a:xfrm>
            <a:off x="538105" y="187612"/>
            <a:ext cx="2116193" cy="2364662"/>
          </a:xfrm>
          <a:prstGeom prst="rect">
            <a:avLst/>
          </a:prstGeom>
          <a:noFill/>
          <a:ln>
            <a:noFill/>
          </a:ln>
        </p:spPr>
      </p:pic>
      <p:sp>
        <p:nvSpPr>
          <p:cNvPr id="693" name="Google Shape;693;p22"/>
          <p:cNvSpPr txBox="1"/>
          <p:nvPr/>
        </p:nvSpPr>
        <p:spPr>
          <a:xfrm>
            <a:off x="2823632" y="1016001"/>
            <a:ext cx="8771321"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Implementing DevOps</a:t>
            </a: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694" name="Google Shape;694;p22"/>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695" name="Google Shape;695;p22"/>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696" name="Google Shape;696;p22"/>
          <p:cNvSpPr txBox="1"/>
          <p:nvPr/>
        </p:nvSpPr>
        <p:spPr>
          <a:xfrm>
            <a:off x="7483214" y="5567950"/>
            <a:ext cx="45768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Developers, testers, operations leads, DevOps engineers, and site reliability engineers.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697" name="Google Shape;697;p22"/>
          <p:cNvSpPr txBox="1"/>
          <p:nvPr/>
        </p:nvSpPr>
        <p:spPr>
          <a:xfrm>
            <a:off x="7495560" y="3287714"/>
            <a:ext cx="4710600" cy="9543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Planning the Pipeline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Building the Pipeline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Monitoring the Pipeline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Maturing the Pipeline</a:t>
            </a:r>
            <a:endParaRPr b="0" i="0" sz="1400" u="none" cap="none" strike="noStrike">
              <a:solidFill>
                <a:schemeClr val="dk1"/>
              </a:solidFill>
              <a:latin typeface="Roboto"/>
              <a:ea typeface="Roboto"/>
              <a:cs typeface="Roboto"/>
              <a:sym typeface="Roboto"/>
            </a:endParaRPr>
          </a:p>
        </p:txBody>
      </p:sp>
      <p:sp>
        <p:nvSpPr>
          <p:cNvPr id="698" name="Google Shape;698;p22"/>
          <p:cNvSpPr txBox="1"/>
          <p:nvPr/>
        </p:nvSpPr>
        <p:spPr>
          <a:xfrm>
            <a:off x="177096" y="3308272"/>
            <a:ext cx="5919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Implementing DevOps is the next step for learners who want to apply their knowledge of DevOps. It verifies a professional’s ability to plan, build, monitor, and mature the CI/CD pipeline.</a:t>
            </a:r>
            <a:endParaRPr b="0" i="0" sz="1400" u="none" cap="none" strike="noStrike">
              <a:solidFill>
                <a:srgbClr val="000000"/>
              </a:solidFill>
              <a:latin typeface="Arial"/>
              <a:ea typeface="Arial"/>
              <a:cs typeface="Arial"/>
              <a:sym typeface="Arial"/>
            </a:endParaRPr>
          </a:p>
        </p:txBody>
      </p:sp>
      <p:pic>
        <p:nvPicPr>
          <p:cNvPr id="699" name="Google Shape;699;p22">
            <a:hlinkClick action="ppaction://hlinksldjump" r:id="rId5"/>
          </p:cNvPr>
          <p:cNvPicPr preferRelativeResize="0"/>
          <p:nvPr/>
        </p:nvPicPr>
        <p:blipFill rotWithShape="1">
          <a:blip r:embed="rId6">
            <a:alphaModFix/>
          </a:blip>
          <a:srcRect b="0" l="0" r="0" t="0"/>
          <a:stretch/>
        </p:blipFill>
        <p:spPr>
          <a:xfrm>
            <a:off x="1916008" y="5319629"/>
            <a:ext cx="1048368" cy="1171461"/>
          </a:xfrm>
          <a:prstGeom prst="rect">
            <a:avLst/>
          </a:prstGeom>
          <a:noFill/>
          <a:ln>
            <a:noFill/>
          </a:ln>
        </p:spPr>
      </p:pic>
      <p:cxnSp>
        <p:nvCxnSpPr>
          <p:cNvPr id="700" name="Google Shape;700;p22"/>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701" name="Google Shape;701;p22"/>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702" name="Google Shape;702;p22">
            <a:hlinkClick action="ppaction://hlinksldjump" r:id="rId7"/>
          </p:cNvPr>
          <p:cNvPicPr preferRelativeResize="0"/>
          <p:nvPr/>
        </p:nvPicPr>
        <p:blipFill rotWithShape="1">
          <a:blip r:embed="rId8">
            <a:alphaModFix/>
          </a:blip>
          <a:srcRect b="0" l="0" r="0" t="0"/>
          <a:stretch/>
        </p:blipFill>
        <p:spPr>
          <a:xfrm>
            <a:off x="177111" y="5319629"/>
            <a:ext cx="1048368" cy="1171461"/>
          </a:xfrm>
          <a:prstGeom prst="rect">
            <a:avLst/>
          </a:prstGeom>
          <a:noFill/>
          <a:ln>
            <a:noFill/>
          </a:ln>
        </p:spPr>
      </p:pic>
      <p:pic>
        <p:nvPicPr>
          <p:cNvPr id="703" name="Google Shape;703;p22">
            <a:hlinkClick action="ppaction://hlinksldjump" r:id="rId9"/>
          </p:cNvPr>
          <p:cNvPicPr preferRelativeResize="0"/>
          <p:nvPr/>
        </p:nvPicPr>
        <p:blipFill rotWithShape="1">
          <a:blip r:embed="rId4">
            <a:alphaModFix/>
          </a:blip>
          <a:srcRect b="0" l="0" r="0" t="0"/>
          <a:stretch/>
        </p:blipFill>
        <p:spPr>
          <a:xfrm>
            <a:off x="3619833" y="5320554"/>
            <a:ext cx="1048368" cy="1171461"/>
          </a:xfrm>
          <a:prstGeom prst="rect">
            <a:avLst/>
          </a:prstGeom>
          <a:noFill/>
          <a:ln>
            <a:noFill/>
          </a:ln>
        </p:spPr>
      </p:pic>
      <p:sp>
        <p:nvSpPr>
          <p:cNvPr id="704" name="Google Shape;704;p22"/>
          <p:cNvSpPr txBox="1"/>
          <p:nvPr/>
        </p:nvSpPr>
        <p:spPr>
          <a:xfrm>
            <a:off x="177103" y="4899900"/>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DEVOPS TRACK</a:t>
            </a:r>
            <a:endParaRPr b="0" i="0" sz="1400" u="none" cap="none" strike="noStrike">
              <a:solidFill>
                <a:srgbClr val="000000"/>
              </a:solidFill>
              <a:latin typeface="Arial"/>
              <a:ea typeface="Arial"/>
              <a:cs typeface="Arial"/>
              <a:sym typeface="Arial"/>
            </a:endParaRPr>
          </a:p>
        </p:txBody>
      </p:sp>
      <p:sp>
        <p:nvSpPr>
          <p:cNvPr id="705" name="Google Shape;705;p22"/>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706" name="Google Shape;706;p22"/>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10" name="Shape 710"/>
        <p:cNvGrpSpPr/>
        <p:nvPr/>
      </p:nvGrpSpPr>
      <p:grpSpPr>
        <a:xfrm>
          <a:off x="0" y="0"/>
          <a:ext cx="0" cy="0"/>
          <a:chOff x="0" y="0"/>
          <a:chExt cx="0" cy="0"/>
        </a:xfrm>
      </p:grpSpPr>
      <p:pic>
        <p:nvPicPr>
          <p:cNvPr id="711" name="Google Shape;711;p29"/>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712" name="Google Shape;712;p29"/>
          <p:cNvPicPr preferRelativeResize="0"/>
          <p:nvPr/>
        </p:nvPicPr>
        <p:blipFill rotWithShape="1">
          <a:blip r:embed="rId4">
            <a:alphaModFix/>
          </a:blip>
          <a:srcRect b="0" l="0" r="0" t="0"/>
          <a:stretch/>
        </p:blipFill>
        <p:spPr>
          <a:xfrm>
            <a:off x="538105" y="187612"/>
            <a:ext cx="2116190" cy="2364660"/>
          </a:xfrm>
          <a:prstGeom prst="rect">
            <a:avLst/>
          </a:prstGeom>
          <a:noFill/>
          <a:ln>
            <a:noFill/>
          </a:ln>
        </p:spPr>
      </p:pic>
      <p:sp>
        <p:nvSpPr>
          <p:cNvPr id="713" name="Google Shape;713;p29"/>
          <p:cNvSpPr txBox="1"/>
          <p:nvPr/>
        </p:nvSpPr>
        <p:spPr>
          <a:xfrm>
            <a:off x="2823632" y="1016001"/>
            <a:ext cx="8771321"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Agility in HR</a:t>
            </a: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714" name="Google Shape;714;p29"/>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715" name="Google Shape;715;p29"/>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716" name="Google Shape;716;p29"/>
          <p:cNvSpPr txBox="1"/>
          <p:nvPr/>
        </p:nvSpPr>
        <p:spPr>
          <a:xfrm>
            <a:off x="7483214" y="5567950"/>
            <a:ext cx="40977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HR professionals, HR managers, performance managers, recruitment managers, and talent development professionals.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17" name="Google Shape;717;p29"/>
          <p:cNvSpPr txBox="1"/>
          <p:nvPr/>
        </p:nvSpPr>
        <p:spPr>
          <a:xfrm>
            <a:off x="177096" y="3308272"/>
            <a:ext cx="5918904"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Agility In HR distinguishes professionals who can assess organizations, teams, and management’s existing structures and develop an action plan for business agility, value flow, and team collaboration. It verifies an ability to help drive agile transformation in an organization, from sourcing talent to learning and development initiatives.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pic>
        <p:nvPicPr>
          <p:cNvPr id="718" name="Google Shape;718;p29">
            <a:hlinkClick action="ppaction://hlinksldjump" r:id="rId5"/>
          </p:cNvPr>
          <p:cNvPicPr preferRelativeResize="0"/>
          <p:nvPr/>
        </p:nvPicPr>
        <p:blipFill rotWithShape="1">
          <a:blip r:embed="rId6">
            <a:alphaModFix/>
          </a:blip>
          <a:srcRect b="0" l="0" r="0" t="0"/>
          <a:stretch/>
        </p:blipFill>
        <p:spPr>
          <a:xfrm>
            <a:off x="177111" y="5319629"/>
            <a:ext cx="1048368" cy="1171461"/>
          </a:xfrm>
          <a:prstGeom prst="rect">
            <a:avLst/>
          </a:prstGeom>
          <a:noFill/>
          <a:ln>
            <a:noFill/>
          </a:ln>
        </p:spPr>
      </p:pic>
      <p:pic>
        <p:nvPicPr>
          <p:cNvPr id="719" name="Google Shape;719;p29">
            <a:hlinkClick action="ppaction://hlinksldjump" r:id="rId7"/>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720" name="Google Shape;720;p29"/>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721" name="Google Shape;721;p29"/>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722" name="Google Shape;722;p29">
            <a:hlinkClick action="ppaction://hlinksldjump" r:id="rId8"/>
          </p:cNvPr>
          <p:cNvPicPr preferRelativeResize="0"/>
          <p:nvPr/>
        </p:nvPicPr>
        <p:blipFill rotWithShape="1">
          <a:blip r:embed="rId9">
            <a:alphaModFix/>
          </a:blip>
          <a:srcRect b="0" l="0" r="0" t="0"/>
          <a:stretch/>
        </p:blipFill>
        <p:spPr>
          <a:xfrm>
            <a:off x="3654983" y="5319629"/>
            <a:ext cx="1048368" cy="1171461"/>
          </a:xfrm>
          <a:prstGeom prst="rect">
            <a:avLst/>
          </a:prstGeom>
          <a:noFill/>
          <a:ln>
            <a:noFill/>
          </a:ln>
        </p:spPr>
      </p:pic>
      <p:sp>
        <p:nvSpPr>
          <p:cNvPr id="723" name="Google Shape;723;p29"/>
          <p:cNvSpPr txBox="1"/>
          <p:nvPr/>
        </p:nvSpPr>
        <p:spPr>
          <a:xfrm>
            <a:off x="177105" y="4899900"/>
            <a:ext cx="4290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HR TRACK</a:t>
            </a:r>
            <a:endParaRPr b="0" i="0" sz="1400" u="none" cap="none" strike="noStrike">
              <a:solidFill>
                <a:srgbClr val="000000"/>
              </a:solidFill>
              <a:latin typeface="Arial"/>
              <a:ea typeface="Arial"/>
              <a:cs typeface="Arial"/>
              <a:sym typeface="Arial"/>
            </a:endParaRPr>
          </a:p>
        </p:txBody>
      </p:sp>
      <p:sp>
        <p:nvSpPr>
          <p:cNvPr id="724" name="Google Shape;724;p29"/>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725" name="Google Shape;725;p29"/>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
        <p:nvSpPr>
          <p:cNvPr id="726" name="Google Shape;726;p29"/>
          <p:cNvSpPr txBox="1"/>
          <p:nvPr/>
        </p:nvSpPr>
        <p:spPr>
          <a:xfrm>
            <a:off x="7495560" y="3287714"/>
            <a:ext cx="4710600" cy="18162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Roboto"/>
                <a:ea typeface="Roboto"/>
                <a:cs typeface="Roboto"/>
                <a:sym typeface="Roboto"/>
              </a:rPr>
              <a:t>Embedding Agile/Lean Mindset and Core Values within Role Definition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Roboto"/>
                <a:ea typeface="Roboto"/>
                <a:cs typeface="Roboto"/>
                <a:sym typeface="Roboto"/>
              </a:rPr>
              <a:t>Growth Mindset as an Enabler of Learning Cultures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Roboto"/>
                <a:ea typeface="Roboto"/>
                <a:cs typeface="Roboto"/>
                <a:sym typeface="Roboto"/>
              </a:rPr>
              <a:t>Enabling Agility Throughout the Organization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Roboto"/>
                <a:ea typeface="Roboto"/>
                <a:cs typeface="Roboto"/>
                <a:sym typeface="Roboto"/>
              </a:rPr>
              <a:t>Applying Agile Mindset and Practices to HR Initiatives and Operations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30" name="Shape 730"/>
        <p:cNvGrpSpPr/>
        <p:nvPr/>
      </p:nvGrpSpPr>
      <p:grpSpPr>
        <a:xfrm>
          <a:off x="0" y="0"/>
          <a:ext cx="0" cy="0"/>
          <a:chOff x="0" y="0"/>
          <a:chExt cx="0" cy="0"/>
        </a:xfrm>
      </p:grpSpPr>
      <p:pic>
        <p:nvPicPr>
          <p:cNvPr id="731" name="Google Shape;731;p27"/>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732" name="Google Shape;732;p27"/>
          <p:cNvPicPr preferRelativeResize="0"/>
          <p:nvPr/>
        </p:nvPicPr>
        <p:blipFill rotWithShape="1">
          <a:blip r:embed="rId4">
            <a:alphaModFix/>
          </a:blip>
          <a:srcRect b="0" l="0" r="0" t="0"/>
          <a:stretch/>
        </p:blipFill>
        <p:spPr>
          <a:xfrm>
            <a:off x="538105" y="187612"/>
            <a:ext cx="2116191" cy="2364661"/>
          </a:xfrm>
          <a:prstGeom prst="rect">
            <a:avLst/>
          </a:prstGeom>
          <a:noFill/>
          <a:ln>
            <a:noFill/>
          </a:ln>
        </p:spPr>
      </p:pic>
      <p:sp>
        <p:nvSpPr>
          <p:cNvPr id="733" name="Google Shape;733;p27"/>
          <p:cNvSpPr txBox="1"/>
          <p:nvPr/>
        </p:nvSpPr>
        <p:spPr>
          <a:xfrm>
            <a:off x="2823632" y="1016001"/>
            <a:ext cx="8771321"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Adaptive Org Design</a:t>
            </a:r>
            <a:br>
              <a:rPr b="0" i="0" lang="en-US" sz="4000" u="none" cap="none" strike="noStrike">
                <a:solidFill>
                  <a:schemeClr val="dk1"/>
                </a:solidFill>
                <a:latin typeface="Calibri"/>
                <a:ea typeface="Calibri"/>
                <a:cs typeface="Calibri"/>
                <a:sym typeface="Calibri"/>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734" name="Google Shape;734;p27"/>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735" name="Google Shape;735;p27"/>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736" name="Google Shape;736;p27"/>
          <p:cNvSpPr txBox="1"/>
          <p:nvPr/>
        </p:nvSpPr>
        <p:spPr>
          <a:xfrm>
            <a:off x="7483214" y="5567950"/>
            <a:ext cx="41442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HR professionals, HR managers, performance managers, recruitment managers, and talent development professionals.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37" name="Google Shape;737;p27"/>
          <p:cNvSpPr txBox="1"/>
          <p:nvPr/>
        </p:nvSpPr>
        <p:spPr>
          <a:xfrm>
            <a:off x="7495560" y="3287714"/>
            <a:ext cx="4710729" cy="160043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Shifting to Cross-Functional Autonomous Teams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Distributing Power, Control, and Authority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Acknowledging Individuals as the Key to the Adaptive Network</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Building Collective Intelligence</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38" name="Google Shape;738;p27"/>
          <p:cNvSpPr txBox="1"/>
          <p:nvPr/>
        </p:nvSpPr>
        <p:spPr>
          <a:xfrm>
            <a:off x="177100" y="3308275"/>
            <a:ext cx="6637200" cy="160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The Adaptive Org Design certification verifies that a professional understands the concepts behind and reasons for adaptive organization design. They know the importance of actively designing the organization to encourage agility in sense-making, learning, and experimentation. They also understand the frameworks, techniques, and methods used to dismantle information silos, reduce bureaucracy, and optimize value delivery throughout the organization.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cxnSp>
        <p:nvCxnSpPr>
          <p:cNvPr id="739" name="Google Shape;739;p27"/>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740" name="Google Shape;740;p27">
            <a:hlinkClick action="ppaction://hlinksldjump" r:id="rId5"/>
          </p:cNvPr>
          <p:cNvPicPr preferRelativeResize="0"/>
          <p:nvPr/>
        </p:nvPicPr>
        <p:blipFill rotWithShape="1">
          <a:blip r:embed="rId6">
            <a:alphaModFix/>
          </a:blip>
          <a:srcRect b="0" l="0" r="0" t="0"/>
          <a:stretch/>
        </p:blipFill>
        <p:spPr>
          <a:xfrm>
            <a:off x="177111" y="5319629"/>
            <a:ext cx="1048368" cy="1171461"/>
          </a:xfrm>
          <a:prstGeom prst="rect">
            <a:avLst/>
          </a:prstGeom>
          <a:noFill/>
          <a:ln>
            <a:noFill/>
          </a:ln>
        </p:spPr>
      </p:pic>
      <p:pic>
        <p:nvPicPr>
          <p:cNvPr id="741" name="Google Shape;741;p27">
            <a:hlinkClick action="ppaction://hlinksldjump" r:id="rId7"/>
          </p:cNvPr>
          <p:cNvPicPr preferRelativeResize="0"/>
          <p:nvPr/>
        </p:nvPicPr>
        <p:blipFill rotWithShape="1">
          <a:blip r:embed="rId8">
            <a:alphaModFix/>
          </a:blip>
          <a:srcRect b="0" l="0" r="0" t="0"/>
          <a:stretch/>
        </p:blipFill>
        <p:spPr>
          <a:xfrm>
            <a:off x="1916008" y="5319629"/>
            <a:ext cx="1048368" cy="1171461"/>
          </a:xfrm>
          <a:prstGeom prst="rect">
            <a:avLst/>
          </a:prstGeom>
          <a:noFill/>
          <a:ln>
            <a:noFill/>
          </a:ln>
        </p:spPr>
      </p:pic>
      <p:cxnSp>
        <p:nvCxnSpPr>
          <p:cNvPr id="742" name="Google Shape;742;p27"/>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743" name="Google Shape;743;p27"/>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744" name="Google Shape;744;p27">
            <a:hlinkClick action="ppaction://hlinksldjump" r:id="rId9"/>
          </p:cNvPr>
          <p:cNvPicPr preferRelativeResize="0"/>
          <p:nvPr/>
        </p:nvPicPr>
        <p:blipFill rotWithShape="1">
          <a:blip r:embed="rId4">
            <a:alphaModFix/>
          </a:blip>
          <a:srcRect b="0" l="0" r="0" t="0"/>
          <a:stretch/>
        </p:blipFill>
        <p:spPr>
          <a:xfrm>
            <a:off x="3654983" y="5319629"/>
            <a:ext cx="1048368" cy="1171461"/>
          </a:xfrm>
          <a:prstGeom prst="rect">
            <a:avLst/>
          </a:prstGeom>
          <a:noFill/>
          <a:ln>
            <a:noFill/>
          </a:ln>
        </p:spPr>
      </p:pic>
      <p:sp>
        <p:nvSpPr>
          <p:cNvPr id="745" name="Google Shape;745;p27"/>
          <p:cNvSpPr txBox="1"/>
          <p:nvPr/>
        </p:nvSpPr>
        <p:spPr>
          <a:xfrm>
            <a:off x="177105" y="4899900"/>
            <a:ext cx="4290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HR TRACK</a:t>
            </a:r>
            <a:endParaRPr b="0" i="0" sz="1400" u="none" cap="none" strike="noStrike">
              <a:solidFill>
                <a:srgbClr val="000000"/>
              </a:solidFill>
              <a:latin typeface="Arial"/>
              <a:ea typeface="Arial"/>
              <a:cs typeface="Arial"/>
              <a:sym typeface="Arial"/>
            </a:endParaRPr>
          </a:p>
        </p:txBody>
      </p:sp>
      <p:sp>
        <p:nvSpPr>
          <p:cNvPr id="746" name="Google Shape;746;p27"/>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747" name="Google Shape;747;p27"/>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51" name="Shape 751"/>
        <p:cNvGrpSpPr/>
        <p:nvPr/>
      </p:nvGrpSpPr>
      <p:grpSpPr>
        <a:xfrm>
          <a:off x="0" y="0"/>
          <a:ext cx="0" cy="0"/>
          <a:chOff x="0" y="0"/>
          <a:chExt cx="0" cy="0"/>
        </a:xfrm>
      </p:grpSpPr>
      <p:pic>
        <p:nvPicPr>
          <p:cNvPr id="752" name="Google Shape;752;p28"/>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753" name="Google Shape;753;p28"/>
          <p:cNvPicPr preferRelativeResize="0"/>
          <p:nvPr/>
        </p:nvPicPr>
        <p:blipFill rotWithShape="1">
          <a:blip r:embed="rId4">
            <a:alphaModFix/>
          </a:blip>
          <a:srcRect b="0" l="0" r="0" t="0"/>
          <a:stretch/>
        </p:blipFill>
        <p:spPr>
          <a:xfrm>
            <a:off x="538105" y="187612"/>
            <a:ext cx="2116191" cy="2364660"/>
          </a:xfrm>
          <a:prstGeom prst="rect">
            <a:avLst/>
          </a:prstGeom>
          <a:noFill/>
          <a:ln>
            <a:noFill/>
          </a:ln>
        </p:spPr>
      </p:pic>
      <p:sp>
        <p:nvSpPr>
          <p:cNvPr id="754" name="Google Shape;754;p28"/>
          <p:cNvSpPr txBox="1"/>
          <p:nvPr/>
        </p:nvSpPr>
        <p:spPr>
          <a:xfrm>
            <a:off x="2823632" y="1016001"/>
            <a:ext cx="87714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Agility in Finance</a:t>
            </a:r>
            <a:br>
              <a:rPr b="0" i="0" lang="en-US" sz="4000" u="none" cap="none" strike="noStrike">
                <a:solidFill>
                  <a:schemeClr val="dk1"/>
                </a:solidFill>
                <a:latin typeface="Calibri"/>
                <a:ea typeface="Calibri"/>
                <a:cs typeface="Calibri"/>
                <a:sym typeface="Calibri"/>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755" name="Google Shape;755;p28"/>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756" name="Google Shape;756;p28"/>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757" name="Google Shape;757;p28"/>
          <p:cNvSpPr txBox="1"/>
          <p:nvPr/>
        </p:nvSpPr>
        <p:spPr>
          <a:xfrm>
            <a:off x="7483227" y="5567950"/>
            <a:ext cx="46083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Finance professionals, procurement professionals, business managers and executives, compliance professionals, accountants, and sales professionals.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58" name="Google Shape;758;p28"/>
          <p:cNvSpPr txBox="1"/>
          <p:nvPr/>
        </p:nvSpPr>
        <p:spPr>
          <a:xfrm>
            <a:off x="7495560" y="3287714"/>
            <a:ext cx="4710729" cy="160043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Financial Reporting in Agile Organizations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Budgeting and Cost Management for Agility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Shifting from Fixed Budgets to Incremental Funding Allocations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Agile Principles and Accounting Ethics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59" name="Google Shape;759;p28"/>
          <p:cNvSpPr txBox="1"/>
          <p:nvPr/>
        </p:nvSpPr>
        <p:spPr>
          <a:xfrm>
            <a:off x="177096" y="3308272"/>
            <a:ext cx="5918904"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certification demonstrates an individual’s skills to approach finance, accounting, and procurement with an agile mindset. It validates the ability to practice responsible stewardship of the organization’s funds and use new approaches that enable adaptation and rapid response to emerging circumstances in the business ecosystem.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pic>
        <p:nvPicPr>
          <p:cNvPr id="760" name="Google Shape;760;p28">
            <a:hlinkClick action="ppaction://hlinksldjump" r:id="rId5"/>
          </p:cNvPr>
          <p:cNvPicPr preferRelativeResize="0"/>
          <p:nvPr/>
        </p:nvPicPr>
        <p:blipFill rotWithShape="1">
          <a:blip r:embed="rId6">
            <a:alphaModFix/>
          </a:blip>
          <a:srcRect b="0" l="0" r="0" t="0"/>
          <a:stretch/>
        </p:blipFill>
        <p:spPr>
          <a:xfrm>
            <a:off x="177111" y="5319629"/>
            <a:ext cx="1048368" cy="1171461"/>
          </a:xfrm>
          <a:prstGeom prst="rect">
            <a:avLst/>
          </a:prstGeom>
          <a:noFill/>
          <a:ln>
            <a:noFill/>
          </a:ln>
        </p:spPr>
      </p:pic>
      <p:pic>
        <p:nvPicPr>
          <p:cNvPr id="761" name="Google Shape;761;p28">
            <a:hlinkClick action="ppaction://hlinksldjump" r:id="rId7"/>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762" name="Google Shape;762;p28"/>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763" name="Google Shape;763;p28"/>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764" name="Google Shape;764;p28">
            <a:hlinkClick action="ppaction://hlinksldjump" r:id="rId8"/>
          </p:cNvPr>
          <p:cNvPicPr preferRelativeResize="0"/>
          <p:nvPr/>
        </p:nvPicPr>
        <p:blipFill rotWithShape="1">
          <a:blip r:embed="rId9">
            <a:alphaModFix/>
          </a:blip>
          <a:srcRect b="0" l="0" r="0" t="0"/>
          <a:stretch/>
        </p:blipFill>
        <p:spPr>
          <a:xfrm>
            <a:off x="3654983" y="5319616"/>
            <a:ext cx="1048368" cy="1171461"/>
          </a:xfrm>
          <a:prstGeom prst="rect">
            <a:avLst/>
          </a:prstGeom>
          <a:noFill/>
          <a:ln>
            <a:noFill/>
          </a:ln>
        </p:spPr>
      </p:pic>
      <p:sp>
        <p:nvSpPr>
          <p:cNvPr id="765" name="Google Shape;765;p28"/>
          <p:cNvSpPr txBox="1"/>
          <p:nvPr/>
        </p:nvSpPr>
        <p:spPr>
          <a:xfrm>
            <a:off x="177100" y="4899900"/>
            <a:ext cx="38394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FINANCE TRACK</a:t>
            </a:r>
            <a:endParaRPr b="0" i="0" sz="1400" u="none" cap="none" strike="noStrike">
              <a:solidFill>
                <a:srgbClr val="000000"/>
              </a:solidFill>
              <a:latin typeface="Arial"/>
              <a:ea typeface="Arial"/>
              <a:cs typeface="Arial"/>
              <a:sym typeface="Arial"/>
            </a:endParaRPr>
          </a:p>
        </p:txBody>
      </p:sp>
      <p:sp>
        <p:nvSpPr>
          <p:cNvPr id="766" name="Google Shape;766;p28"/>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767" name="Google Shape;767;p28"/>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71" name="Shape 771"/>
        <p:cNvGrpSpPr/>
        <p:nvPr/>
      </p:nvGrpSpPr>
      <p:grpSpPr>
        <a:xfrm>
          <a:off x="0" y="0"/>
          <a:ext cx="0" cy="0"/>
          <a:chOff x="0" y="0"/>
          <a:chExt cx="0" cy="0"/>
        </a:xfrm>
      </p:grpSpPr>
      <p:pic>
        <p:nvPicPr>
          <p:cNvPr id="772" name="Google Shape;772;p33"/>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773" name="Google Shape;773;p33"/>
          <p:cNvPicPr preferRelativeResize="0"/>
          <p:nvPr/>
        </p:nvPicPr>
        <p:blipFill rotWithShape="1">
          <a:blip r:embed="rId4">
            <a:alphaModFix/>
          </a:blip>
          <a:srcRect b="0" l="0" r="0" t="0"/>
          <a:stretch/>
        </p:blipFill>
        <p:spPr>
          <a:xfrm>
            <a:off x="538105" y="187612"/>
            <a:ext cx="2116188" cy="2364658"/>
          </a:xfrm>
          <a:prstGeom prst="rect">
            <a:avLst/>
          </a:prstGeom>
          <a:noFill/>
          <a:ln>
            <a:noFill/>
          </a:ln>
        </p:spPr>
      </p:pic>
      <p:sp>
        <p:nvSpPr>
          <p:cNvPr id="774" name="Google Shape;774;p33"/>
          <p:cNvSpPr txBox="1"/>
          <p:nvPr/>
        </p:nvSpPr>
        <p:spPr>
          <a:xfrm>
            <a:off x="2823632" y="1016001"/>
            <a:ext cx="8771321"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extLst>
                  <a:ext uri="http://customooxmlschemas.google.com/">
                    <go:slidesCustomData xmlns:go="http://customooxmlschemas.google.com/" textRoundtripDataId="9"/>
                  </a:ext>
                </a:extLst>
              </a:rPr>
              <a:t>Lean</a:t>
            </a:r>
            <a:r>
              <a:rPr b="0" i="0" lang="en-US" sz="4000" u="none" cap="none" strike="noStrike">
                <a:solidFill>
                  <a:schemeClr val="dk1"/>
                </a:solidFill>
                <a:latin typeface="Roboto"/>
                <a:ea typeface="Roboto"/>
                <a:cs typeface="Roboto"/>
                <a:sym typeface="Roboto"/>
              </a:rPr>
              <a:t> Portfolio Management</a:t>
            </a: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775" name="Google Shape;775;p33"/>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776" name="Google Shape;776;p33"/>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777" name="Google Shape;777;p33"/>
          <p:cNvSpPr txBox="1"/>
          <p:nvPr/>
        </p:nvSpPr>
        <p:spPr>
          <a:xfrm>
            <a:off x="7495560" y="3287714"/>
            <a:ext cx="4710600" cy="1169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The What and Why of Lean Portfolio Management</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Align Execution to Strategy</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Governing and Measuring LPM</a:t>
            </a:r>
            <a:endParaRPr b="0" i="0" sz="14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Continuous Planning and Delivering</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78" name="Google Shape;778;p33"/>
          <p:cNvSpPr txBox="1"/>
          <p:nvPr/>
        </p:nvSpPr>
        <p:spPr>
          <a:xfrm>
            <a:off x="177096" y="3308272"/>
            <a:ext cx="5918904"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This certification designates the ability to visualize, manage, and guide work to deliver value to customers, enable sustainability for the organization, and respond effectively to the changing business ecosystem.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79" name="Google Shape;779;p33"/>
          <p:cNvSpPr txBox="1"/>
          <p:nvPr/>
        </p:nvSpPr>
        <p:spPr>
          <a:xfrm>
            <a:off x="7483228" y="5567950"/>
            <a:ext cx="44148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Product managers, product owners, portfolio managers, finance professionals, procurement professionals, business managers and executives, compliance professionals, accountants, and sales professionals.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80" name="Google Shape;780;p33"/>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pic>
        <p:nvPicPr>
          <p:cNvPr id="781" name="Google Shape;781;p33">
            <a:hlinkClick action="ppaction://hlinksldjump" r:id="rId5"/>
          </p:cNvPr>
          <p:cNvPicPr preferRelativeResize="0"/>
          <p:nvPr/>
        </p:nvPicPr>
        <p:blipFill rotWithShape="1">
          <a:blip r:embed="rId6">
            <a:alphaModFix/>
          </a:blip>
          <a:srcRect b="0" l="0" r="0" t="0"/>
          <a:stretch/>
        </p:blipFill>
        <p:spPr>
          <a:xfrm>
            <a:off x="177111" y="5319629"/>
            <a:ext cx="1048368" cy="1171461"/>
          </a:xfrm>
          <a:prstGeom prst="rect">
            <a:avLst/>
          </a:prstGeom>
          <a:noFill/>
          <a:ln>
            <a:noFill/>
          </a:ln>
        </p:spPr>
      </p:pic>
      <p:pic>
        <p:nvPicPr>
          <p:cNvPr id="782" name="Google Shape;782;p33">
            <a:hlinkClick action="ppaction://hlinksldjump" r:id="rId7"/>
          </p:cNvPr>
          <p:cNvPicPr preferRelativeResize="0"/>
          <p:nvPr/>
        </p:nvPicPr>
        <p:blipFill rotWithShape="1">
          <a:blip r:embed="rId8">
            <a:alphaModFix/>
          </a:blip>
          <a:srcRect b="0" l="0" r="0" t="0"/>
          <a:stretch/>
        </p:blipFill>
        <p:spPr>
          <a:xfrm>
            <a:off x="1916008" y="5319629"/>
            <a:ext cx="1048368" cy="1171461"/>
          </a:xfrm>
          <a:prstGeom prst="rect">
            <a:avLst/>
          </a:prstGeom>
          <a:noFill/>
          <a:ln>
            <a:noFill/>
          </a:ln>
        </p:spPr>
      </p:pic>
      <p:cxnSp>
        <p:nvCxnSpPr>
          <p:cNvPr id="783" name="Google Shape;783;p33"/>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784" name="Google Shape;784;p33"/>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785" name="Google Shape;785;p33">
            <a:hlinkClick action="ppaction://hlinksldjump" r:id="rId9"/>
          </p:cNvPr>
          <p:cNvPicPr preferRelativeResize="0"/>
          <p:nvPr/>
        </p:nvPicPr>
        <p:blipFill rotWithShape="1">
          <a:blip r:embed="rId4">
            <a:alphaModFix/>
          </a:blip>
          <a:srcRect b="0" l="0" r="0" t="0"/>
          <a:stretch/>
        </p:blipFill>
        <p:spPr>
          <a:xfrm>
            <a:off x="3654983" y="5319616"/>
            <a:ext cx="1048368" cy="1171461"/>
          </a:xfrm>
          <a:prstGeom prst="rect">
            <a:avLst/>
          </a:prstGeom>
          <a:noFill/>
          <a:ln>
            <a:noFill/>
          </a:ln>
        </p:spPr>
      </p:pic>
      <p:sp>
        <p:nvSpPr>
          <p:cNvPr id="786" name="Google Shape;786;p33"/>
          <p:cNvSpPr txBox="1"/>
          <p:nvPr/>
        </p:nvSpPr>
        <p:spPr>
          <a:xfrm>
            <a:off x="177100" y="4899900"/>
            <a:ext cx="38394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FINANCE TRACK</a:t>
            </a:r>
            <a:endParaRPr b="0" i="0" sz="1400" u="none" cap="none" strike="noStrike">
              <a:solidFill>
                <a:srgbClr val="000000"/>
              </a:solidFill>
              <a:latin typeface="Arial"/>
              <a:ea typeface="Arial"/>
              <a:cs typeface="Arial"/>
              <a:sym typeface="Arial"/>
            </a:endParaRPr>
          </a:p>
        </p:txBody>
      </p:sp>
      <p:sp>
        <p:nvSpPr>
          <p:cNvPr id="787" name="Google Shape;787;p33"/>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0"/>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91" name="Shape 791"/>
        <p:cNvGrpSpPr/>
        <p:nvPr/>
      </p:nvGrpSpPr>
      <p:grpSpPr>
        <a:xfrm>
          <a:off x="0" y="0"/>
          <a:ext cx="0" cy="0"/>
          <a:chOff x="0" y="0"/>
          <a:chExt cx="0" cy="0"/>
        </a:xfrm>
      </p:grpSpPr>
      <p:pic>
        <p:nvPicPr>
          <p:cNvPr id="792" name="Google Shape;792;p30"/>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793" name="Google Shape;793;p30"/>
          <p:cNvPicPr preferRelativeResize="0"/>
          <p:nvPr/>
        </p:nvPicPr>
        <p:blipFill rotWithShape="1">
          <a:blip r:embed="rId4">
            <a:alphaModFix/>
          </a:blip>
          <a:srcRect b="0" l="0" r="0" t="0"/>
          <a:stretch/>
        </p:blipFill>
        <p:spPr>
          <a:xfrm>
            <a:off x="538105" y="187612"/>
            <a:ext cx="2116190" cy="2364659"/>
          </a:xfrm>
          <a:prstGeom prst="rect">
            <a:avLst/>
          </a:prstGeom>
          <a:noFill/>
          <a:ln>
            <a:noFill/>
          </a:ln>
        </p:spPr>
      </p:pic>
      <p:sp>
        <p:nvSpPr>
          <p:cNvPr id="794" name="Google Shape;794;p30"/>
          <p:cNvSpPr txBox="1"/>
          <p:nvPr/>
        </p:nvSpPr>
        <p:spPr>
          <a:xfrm>
            <a:off x="2823632" y="1016001"/>
            <a:ext cx="87714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Agility in Marketing</a:t>
            </a: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795" name="Google Shape;795;p30"/>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796" name="Google Shape;796;p30"/>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797" name="Google Shape;797;p30"/>
          <p:cNvSpPr txBox="1"/>
          <p:nvPr/>
        </p:nvSpPr>
        <p:spPr>
          <a:xfrm>
            <a:off x="7483225" y="5567950"/>
            <a:ext cx="45264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Marketing professionals, marketing leaders, and marketing managers.</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98" name="Google Shape;798;p30"/>
          <p:cNvSpPr txBox="1"/>
          <p:nvPr/>
        </p:nvSpPr>
        <p:spPr>
          <a:xfrm>
            <a:off x="7495560" y="3287714"/>
            <a:ext cx="4710729" cy="160043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Agile Marketing Drivers and Criticality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Tools for Adaptive, Customer-Centric Marketing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Delivering Marketing Value Through Cross-Functional Teams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Benefits of Short Iterations for Marketing Work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799" name="Google Shape;799;p30"/>
          <p:cNvSpPr txBox="1"/>
          <p:nvPr/>
        </p:nvSpPr>
        <p:spPr>
          <a:xfrm>
            <a:off x="177096" y="3308272"/>
            <a:ext cx="5918904"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The Agility In Marketing certification is an industry-recognized credential made by marketers, for marketers. It verifies an ability to articulate and implement agile marketing principles and deliver more responsive, customer-centric business outcomes.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pic>
        <p:nvPicPr>
          <p:cNvPr id="800" name="Google Shape;800;p30">
            <a:hlinkClick action="ppaction://hlinksldjump" r:id="rId5"/>
          </p:cNvPr>
          <p:cNvPicPr preferRelativeResize="0"/>
          <p:nvPr/>
        </p:nvPicPr>
        <p:blipFill rotWithShape="1">
          <a:blip r:embed="rId4">
            <a:alphaModFix/>
          </a:blip>
          <a:srcRect b="0" l="0" r="0" t="0"/>
          <a:stretch/>
        </p:blipFill>
        <p:spPr>
          <a:xfrm>
            <a:off x="1916008" y="5319629"/>
            <a:ext cx="1048368" cy="1171461"/>
          </a:xfrm>
          <a:prstGeom prst="rect">
            <a:avLst/>
          </a:prstGeom>
          <a:noFill/>
          <a:ln>
            <a:noFill/>
          </a:ln>
        </p:spPr>
      </p:pic>
      <p:cxnSp>
        <p:nvCxnSpPr>
          <p:cNvPr id="801" name="Google Shape;801;p30"/>
          <p:cNvCxnSpPr/>
          <p:nvPr/>
        </p:nvCxnSpPr>
        <p:spPr>
          <a:xfrm>
            <a:off x="1301921" y="5905359"/>
            <a:ext cx="495600" cy="0"/>
          </a:xfrm>
          <a:prstGeom prst="straightConnector1">
            <a:avLst/>
          </a:prstGeom>
          <a:noFill/>
          <a:ln cap="flat" cmpd="sng" w="19050">
            <a:solidFill>
              <a:srgbClr val="757070"/>
            </a:solidFill>
            <a:prstDash val="solid"/>
            <a:miter lim="800000"/>
            <a:headEnd len="sm" w="sm" type="none"/>
            <a:tailEnd len="sm" w="sm" type="none"/>
          </a:ln>
        </p:spPr>
      </p:cxnSp>
      <p:cxnSp>
        <p:nvCxnSpPr>
          <p:cNvPr id="802" name="Google Shape;802;p30"/>
          <p:cNvCxnSpPr/>
          <p:nvPr/>
        </p:nvCxnSpPr>
        <p:spPr>
          <a:xfrm>
            <a:off x="3061863" y="5905359"/>
            <a:ext cx="495600" cy="0"/>
          </a:xfrm>
          <a:prstGeom prst="straightConnector1">
            <a:avLst/>
          </a:prstGeom>
          <a:noFill/>
          <a:ln cap="flat" cmpd="sng" w="19050">
            <a:solidFill>
              <a:srgbClr val="757070"/>
            </a:solidFill>
            <a:prstDash val="solid"/>
            <a:miter lim="800000"/>
            <a:headEnd len="sm" w="sm" type="none"/>
            <a:tailEnd len="sm" w="sm" type="none"/>
          </a:ln>
        </p:spPr>
      </p:cxnSp>
      <p:pic>
        <p:nvPicPr>
          <p:cNvPr id="803" name="Google Shape;803;p30">
            <a:hlinkClick action="ppaction://hlinksldjump" r:id="rId6"/>
          </p:cNvPr>
          <p:cNvPicPr preferRelativeResize="0"/>
          <p:nvPr/>
        </p:nvPicPr>
        <p:blipFill rotWithShape="1">
          <a:blip r:embed="rId7">
            <a:alphaModFix/>
          </a:blip>
          <a:srcRect b="0" l="0" r="0" t="0"/>
          <a:stretch/>
        </p:blipFill>
        <p:spPr>
          <a:xfrm>
            <a:off x="177111" y="5319629"/>
            <a:ext cx="1048368" cy="1171461"/>
          </a:xfrm>
          <a:prstGeom prst="rect">
            <a:avLst/>
          </a:prstGeom>
          <a:noFill/>
          <a:ln>
            <a:noFill/>
          </a:ln>
        </p:spPr>
      </p:pic>
      <p:sp>
        <p:nvSpPr>
          <p:cNvPr id="804" name="Google Shape;804;p30"/>
          <p:cNvSpPr txBox="1"/>
          <p:nvPr/>
        </p:nvSpPr>
        <p:spPr>
          <a:xfrm>
            <a:off x="177105" y="4899900"/>
            <a:ext cx="45264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PART OF THE AGILE MARKETING TRACK</a:t>
            </a:r>
            <a:endParaRPr b="0" i="0" sz="1400" u="none" cap="none" strike="noStrike">
              <a:solidFill>
                <a:srgbClr val="000000"/>
              </a:solidFill>
              <a:latin typeface="Arial"/>
              <a:ea typeface="Arial"/>
              <a:cs typeface="Arial"/>
              <a:sym typeface="Arial"/>
            </a:endParaRPr>
          </a:p>
        </p:txBody>
      </p:sp>
      <p:sp>
        <p:nvSpPr>
          <p:cNvPr id="805" name="Google Shape;805;p30"/>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806" name="Google Shape;806;p30"/>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8"/>
              </a:rPr>
              <a:t>Go Back to Learning Programs</a:t>
            </a:r>
            <a:endParaRPr b="1" i="0" sz="1400" u="none" cap="none" strike="noStrike">
              <a:solidFill>
                <a:srgbClr val="000000"/>
              </a:solidFill>
              <a:latin typeface="Roboto"/>
              <a:ea typeface="Roboto"/>
              <a:cs typeface="Roboto"/>
              <a:sym typeface="Roboto"/>
            </a:endParaRPr>
          </a:p>
        </p:txBody>
      </p:sp>
      <p:pic>
        <p:nvPicPr>
          <p:cNvPr id="807" name="Google Shape;807;p30">
            <a:hlinkClick action="ppaction://hlinksldjump" r:id="rId9"/>
          </p:cNvPr>
          <p:cNvPicPr preferRelativeResize="0"/>
          <p:nvPr/>
        </p:nvPicPr>
        <p:blipFill rotWithShape="1">
          <a:blip r:embed="rId10">
            <a:alphaModFix/>
          </a:blip>
          <a:srcRect b="0" l="0" r="0" t="0"/>
          <a:stretch/>
        </p:blipFill>
        <p:spPr>
          <a:xfrm>
            <a:off x="3654983" y="5320554"/>
            <a:ext cx="1048368" cy="117146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pic>
        <p:nvPicPr>
          <p:cNvPr id="812" name="Google Shape;812;g106e6aa31ee_1_549" title="Continue Your Learning Journey (Student).mp4">
            <a:hlinkClick r:id="rId3"/>
          </p:cNvPr>
          <p:cNvPicPr preferRelativeResize="0"/>
          <p:nvPr/>
        </p:nvPicPr>
        <p:blipFill rotWithShape="1">
          <a:blip r:embed="rId4">
            <a:alphaModFix/>
          </a:blip>
          <a:srcRect b="0" l="0" r="0" t="0"/>
          <a:stretch/>
        </p:blipFill>
        <p:spPr>
          <a:xfrm>
            <a:off x="152400" y="152400"/>
            <a:ext cx="11650133" cy="6553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106e6aa31ee_1_553"/>
          <p:cNvSpPr txBox="1"/>
          <p:nvPr/>
        </p:nvSpPr>
        <p:spPr>
          <a:xfrm>
            <a:off x="685400" y="546600"/>
            <a:ext cx="2919900" cy="172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chemeClr val="hlink"/>
                </a:solidFill>
                <a:latin typeface="Roboto"/>
                <a:ea typeface="Roboto"/>
                <a:cs typeface="Roboto"/>
                <a:sym typeface="Roboto"/>
                <a:hlinkClick action="ppaction://hlinkshowjump?jump=nextslide"/>
              </a:rPr>
              <a:t>LEADING</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chemeClr val="hlink"/>
                </a:solidFill>
                <a:latin typeface="Roboto"/>
                <a:ea typeface="Roboto"/>
                <a:cs typeface="Roboto"/>
                <a:sym typeface="Roboto"/>
                <a:hlinkClick action="ppaction://hlinkshowjump?jump=nextslide"/>
              </a:rPr>
              <a:t>CHANGE</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Realize sustainable agility through cultural change, not process change.</a:t>
            </a:r>
            <a:endParaRPr b="1" i="0" sz="2200" u="none" cap="none" strike="noStrike">
              <a:solidFill>
                <a:schemeClr val="dk1"/>
              </a:solidFill>
              <a:latin typeface="Roboto"/>
              <a:ea typeface="Roboto"/>
              <a:cs typeface="Roboto"/>
              <a:sym typeface="Roboto"/>
            </a:endParaRPr>
          </a:p>
        </p:txBody>
      </p:sp>
      <p:sp>
        <p:nvSpPr>
          <p:cNvPr id="106" name="Google Shape;106;g106e6aa31ee_1_553"/>
          <p:cNvSpPr txBox="1"/>
          <p:nvPr/>
        </p:nvSpPr>
        <p:spPr>
          <a:xfrm>
            <a:off x="685400" y="2500900"/>
            <a:ext cx="2919900" cy="172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chemeClr val="hlink"/>
                </a:solidFill>
                <a:latin typeface="Roboto"/>
                <a:ea typeface="Roboto"/>
                <a:cs typeface="Roboto"/>
                <a:sym typeface="Roboto"/>
                <a:hlinkClick action="ppaction://hlinksldjump" r:id="rId3"/>
              </a:rPr>
              <a:t>VALUE</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chemeClr val="hlink"/>
                </a:solidFill>
                <a:latin typeface="Roboto"/>
                <a:ea typeface="Roboto"/>
                <a:cs typeface="Roboto"/>
                <a:sym typeface="Roboto"/>
                <a:hlinkClick action="ppaction://hlinksldjump" r:id="rId4"/>
              </a:rPr>
              <a:t>DELIVERY</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Roboto"/>
                <a:ea typeface="Roboto"/>
                <a:cs typeface="Roboto"/>
                <a:sym typeface="Roboto"/>
              </a:rPr>
              <a:t>Delight your target audience with effective high-quality products and customer-centric outcomes.</a:t>
            </a:r>
            <a:endParaRPr b="0" i="0" sz="1400" u="none" cap="none" strike="noStrike">
              <a:solidFill>
                <a:schemeClr val="dk1"/>
              </a:solidFill>
              <a:latin typeface="Roboto"/>
              <a:ea typeface="Roboto"/>
              <a:cs typeface="Roboto"/>
              <a:sym typeface="Roboto"/>
            </a:endParaRPr>
          </a:p>
        </p:txBody>
      </p:sp>
      <p:sp>
        <p:nvSpPr>
          <p:cNvPr id="107" name="Google Shape;107;g106e6aa31ee_1_553"/>
          <p:cNvSpPr txBox="1"/>
          <p:nvPr/>
        </p:nvSpPr>
        <p:spPr>
          <a:xfrm>
            <a:off x="685400" y="4563400"/>
            <a:ext cx="2919900" cy="184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chemeClr val="hlink"/>
                </a:solidFill>
                <a:latin typeface="Roboto"/>
                <a:ea typeface="Roboto"/>
                <a:cs typeface="Roboto"/>
                <a:sym typeface="Roboto"/>
                <a:hlinkClick action="ppaction://hlinksldjump" r:id="rId5"/>
              </a:rPr>
              <a:t>ORGANIZATIONAL</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chemeClr val="hlink"/>
                </a:solidFill>
                <a:latin typeface="Roboto"/>
                <a:ea typeface="Roboto"/>
                <a:cs typeface="Roboto"/>
                <a:sym typeface="Roboto"/>
                <a:hlinkClick action="ppaction://hlinksldjump" r:id="rId6"/>
              </a:rPr>
              <a:t>ENABLEMENT</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Roboto"/>
                <a:ea typeface="Roboto"/>
                <a:cs typeface="Roboto"/>
                <a:sym typeface="Roboto"/>
              </a:rPr>
              <a:t>Build adaptive capability across the organization through dynamic structures and systems.</a:t>
            </a:r>
            <a:endParaRPr b="0" i="0" sz="1400" u="none" cap="none" strike="noStrike">
              <a:solidFill>
                <a:schemeClr val="dk1"/>
              </a:solidFill>
              <a:latin typeface="Roboto"/>
              <a:ea typeface="Roboto"/>
              <a:cs typeface="Roboto"/>
              <a:sym typeface="Roboto"/>
            </a:endParaRPr>
          </a:p>
        </p:txBody>
      </p:sp>
      <p:pic>
        <p:nvPicPr>
          <p:cNvPr id="108" name="Google Shape;108;g106e6aa31ee_1_553"/>
          <p:cNvPicPr preferRelativeResize="0"/>
          <p:nvPr/>
        </p:nvPicPr>
        <p:blipFill rotWithShape="1">
          <a:blip r:embed="rId7">
            <a:alphaModFix/>
          </a:blip>
          <a:srcRect b="7390" l="645" r="0" t="0"/>
          <a:stretch/>
        </p:blipFill>
        <p:spPr>
          <a:xfrm>
            <a:off x="4880600" y="0"/>
            <a:ext cx="6787949" cy="6327349"/>
          </a:xfrm>
          <a:prstGeom prst="rect">
            <a:avLst/>
          </a:prstGeom>
          <a:noFill/>
          <a:ln>
            <a:noFill/>
          </a:ln>
        </p:spPr>
      </p:pic>
      <p:sp>
        <p:nvSpPr>
          <p:cNvPr id="109" name="Google Shape;109;g106e6aa31ee_1_553"/>
          <p:cNvSpPr txBox="1"/>
          <p:nvPr/>
        </p:nvSpPr>
        <p:spPr>
          <a:xfrm>
            <a:off x="6425675" y="6410500"/>
            <a:ext cx="3697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lang="en-US">
                <a:solidFill>
                  <a:schemeClr val="dk1"/>
                </a:solidFill>
                <a:latin typeface="Roboto"/>
                <a:ea typeface="Roboto"/>
                <a:cs typeface="Roboto"/>
                <a:sym typeface="Roboto"/>
              </a:rPr>
              <a:t>Visit our </a:t>
            </a:r>
            <a:r>
              <a:rPr b="1" lang="en-US" u="sng">
                <a:solidFill>
                  <a:schemeClr val="hlink"/>
                </a:solidFill>
                <a:latin typeface="Roboto"/>
                <a:ea typeface="Roboto"/>
                <a:cs typeface="Roboto"/>
                <a:sym typeface="Roboto"/>
                <a:hlinkClick r:id="rId8"/>
              </a:rPr>
              <a:t>website</a:t>
            </a:r>
            <a:r>
              <a:rPr b="1" lang="en-US">
                <a:solidFill>
                  <a:schemeClr val="dk1"/>
                </a:solidFill>
                <a:latin typeface="Roboto"/>
                <a:ea typeface="Roboto"/>
                <a:cs typeface="Roboto"/>
                <a:sym typeface="Roboto"/>
              </a:rPr>
              <a:t> for an interactive version.</a:t>
            </a:r>
            <a:endParaRPr b="1" i="0" sz="1400" u="none" cap="none" strike="noStrike">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116dedbe5e9_1_0"/>
          <p:cNvSpPr/>
          <p:nvPr/>
        </p:nvSpPr>
        <p:spPr>
          <a:xfrm rot="-8100000">
            <a:off x="2242388" y="993088"/>
            <a:ext cx="4871824" cy="4871824"/>
          </a:xfrm>
          <a:prstGeom prst="rtTriangle">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16dedbe5e9_1_0"/>
          <p:cNvSpPr/>
          <p:nvPr/>
        </p:nvSpPr>
        <p:spPr>
          <a:xfrm>
            <a:off x="-58800" y="-13075"/>
            <a:ext cx="4773900" cy="6889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16dedbe5e9_1_0"/>
          <p:cNvSpPr txBox="1"/>
          <p:nvPr/>
        </p:nvSpPr>
        <p:spPr>
          <a:xfrm>
            <a:off x="502862" y="3350679"/>
            <a:ext cx="2217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Roboto"/>
              <a:ea typeface="Roboto"/>
              <a:cs typeface="Roboto"/>
              <a:sym typeface="Roboto"/>
            </a:endParaRPr>
          </a:p>
        </p:txBody>
      </p:sp>
      <p:sp>
        <p:nvSpPr>
          <p:cNvPr id="117" name="Google Shape;117;g116dedbe5e9_1_0"/>
          <p:cNvSpPr txBox="1"/>
          <p:nvPr/>
        </p:nvSpPr>
        <p:spPr>
          <a:xfrm>
            <a:off x="502862" y="3350679"/>
            <a:ext cx="2217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Roboto"/>
              <a:ea typeface="Roboto"/>
              <a:cs typeface="Roboto"/>
              <a:sym typeface="Roboto"/>
            </a:endParaRPr>
          </a:p>
        </p:txBody>
      </p:sp>
      <p:sp>
        <p:nvSpPr>
          <p:cNvPr id="118" name="Google Shape;118;g116dedbe5e9_1_0"/>
          <p:cNvSpPr txBox="1"/>
          <p:nvPr/>
        </p:nvSpPr>
        <p:spPr>
          <a:xfrm>
            <a:off x="66700" y="43275"/>
            <a:ext cx="7666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oboto"/>
                <a:ea typeface="Roboto"/>
                <a:cs typeface="Roboto"/>
                <a:sym typeface="Roboto"/>
              </a:rPr>
              <a:t>TRACKS IN LEADING CHANGE</a:t>
            </a:r>
            <a:endParaRPr b="1" i="0" sz="2200" u="none" cap="none" strike="noStrike">
              <a:solidFill>
                <a:schemeClr val="dk1"/>
              </a:solidFill>
              <a:latin typeface="Roboto"/>
              <a:ea typeface="Roboto"/>
              <a:cs typeface="Roboto"/>
              <a:sym typeface="Roboto"/>
            </a:endParaRPr>
          </a:p>
        </p:txBody>
      </p:sp>
      <p:sp>
        <p:nvSpPr>
          <p:cNvPr id="119" name="Google Shape;119;g116dedbe5e9_1_0"/>
          <p:cNvSpPr txBox="1"/>
          <p:nvPr/>
        </p:nvSpPr>
        <p:spPr>
          <a:xfrm>
            <a:off x="72030" y="2056422"/>
            <a:ext cx="32517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Enterprise Coaching</a:t>
            </a:r>
            <a:endParaRPr b="1" i="0" sz="1900" u="none" cap="none" strike="noStrike">
              <a:solidFill>
                <a:schemeClr val="dk1"/>
              </a:solidFill>
              <a:latin typeface="Roboto"/>
              <a:ea typeface="Roboto"/>
              <a:cs typeface="Roboto"/>
              <a:sym typeface="Roboto"/>
            </a:endParaRPr>
          </a:p>
        </p:txBody>
      </p:sp>
      <p:sp>
        <p:nvSpPr>
          <p:cNvPr id="120" name="Google Shape;120;g116dedbe5e9_1_0"/>
          <p:cNvSpPr txBox="1"/>
          <p:nvPr/>
        </p:nvSpPr>
        <p:spPr>
          <a:xfrm>
            <a:off x="63428" y="3647081"/>
            <a:ext cx="32517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Agility in Leadership</a:t>
            </a:r>
            <a:endParaRPr b="1" i="0" sz="1900" u="none" cap="none" strike="noStrike">
              <a:solidFill>
                <a:schemeClr val="dk1"/>
              </a:solidFill>
              <a:latin typeface="Roboto"/>
              <a:ea typeface="Roboto"/>
              <a:cs typeface="Roboto"/>
              <a:sym typeface="Roboto"/>
            </a:endParaRPr>
          </a:p>
        </p:txBody>
      </p:sp>
      <p:pic>
        <p:nvPicPr>
          <p:cNvPr id="121" name="Google Shape;121;g116dedbe5e9_1_0">
            <a:hlinkClick action="ppaction://hlinksldjump" r:id="rId3"/>
          </p:cNvPr>
          <p:cNvPicPr preferRelativeResize="0"/>
          <p:nvPr/>
        </p:nvPicPr>
        <p:blipFill rotWithShape="1">
          <a:blip r:embed="rId4">
            <a:alphaModFix/>
          </a:blip>
          <a:srcRect b="0" l="0" r="0" t="0"/>
          <a:stretch/>
        </p:blipFill>
        <p:spPr>
          <a:xfrm>
            <a:off x="1310174" y="2399013"/>
            <a:ext cx="710060" cy="793430"/>
          </a:xfrm>
          <a:prstGeom prst="rect">
            <a:avLst/>
          </a:prstGeom>
          <a:noFill/>
          <a:ln>
            <a:noFill/>
          </a:ln>
        </p:spPr>
      </p:pic>
      <p:cxnSp>
        <p:nvCxnSpPr>
          <p:cNvPr id="122" name="Google Shape;122;g116dedbe5e9_1_0"/>
          <p:cNvCxnSpPr/>
          <p:nvPr/>
        </p:nvCxnSpPr>
        <p:spPr>
          <a:xfrm>
            <a:off x="894253" y="2795728"/>
            <a:ext cx="335670" cy="0"/>
          </a:xfrm>
          <a:prstGeom prst="straightConnector1">
            <a:avLst/>
          </a:prstGeom>
          <a:noFill/>
          <a:ln cap="flat" cmpd="sng" w="19050">
            <a:solidFill>
              <a:srgbClr val="757070"/>
            </a:solidFill>
            <a:prstDash val="solid"/>
            <a:miter lim="800000"/>
            <a:headEnd len="sm" w="sm" type="none"/>
            <a:tailEnd len="sm" w="sm" type="none"/>
          </a:ln>
        </p:spPr>
      </p:cxnSp>
      <p:cxnSp>
        <p:nvCxnSpPr>
          <p:cNvPr id="123" name="Google Shape;123;g116dedbe5e9_1_0"/>
          <p:cNvCxnSpPr/>
          <p:nvPr/>
        </p:nvCxnSpPr>
        <p:spPr>
          <a:xfrm>
            <a:off x="2086262" y="2795728"/>
            <a:ext cx="335670" cy="0"/>
          </a:xfrm>
          <a:prstGeom prst="straightConnector1">
            <a:avLst/>
          </a:prstGeom>
          <a:noFill/>
          <a:ln cap="flat" cmpd="sng" w="19050">
            <a:solidFill>
              <a:srgbClr val="757070"/>
            </a:solidFill>
            <a:prstDash val="solid"/>
            <a:miter lim="800000"/>
            <a:headEnd len="sm" w="sm" type="none"/>
            <a:tailEnd len="sm" w="sm" type="none"/>
          </a:ln>
        </p:spPr>
      </p:cxnSp>
      <p:pic>
        <p:nvPicPr>
          <p:cNvPr id="124" name="Google Shape;124;g116dedbe5e9_1_0">
            <a:hlinkClick action="ppaction://hlinksldjump" r:id="rId5"/>
          </p:cNvPr>
          <p:cNvPicPr preferRelativeResize="0"/>
          <p:nvPr/>
        </p:nvPicPr>
        <p:blipFill rotWithShape="1">
          <a:blip r:embed="rId6">
            <a:alphaModFix/>
          </a:blip>
          <a:srcRect b="0" l="0" r="0" t="0"/>
          <a:stretch/>
        </p:blipFill>
        <p:spPr>
          <a:xfrm>
            <a:off x="3665782" y="2400625"/>
            <a:ext cx="750091" cy="791472"/>
          </a:xfrm>
          <a:prstGeom prst="rect">
            <a:avLst/>
          </a:prstGeom>
          <a:noFill/>
          <a:ln>
            <a:noFill/>
          </a:ln>
        </p:spPr>
      </p:pic>
      <p:cxnSp>
        <p:nvCxnSpPr>
          <p:cNvPr id="125" name="Google Shape;125;g116dedbe5e9_1_0"/>
          <p:cNvCxnSpPr/>
          <p:nvPr/>
        </p:nvCxnSpPr>
        <p:spPr>
          <a:xfrm>
            <a:off x="3264069" y="2795719"/>
            <a:ext cx="335670" cy="0"/>
          </a:xfrm>
          <a:prstGeom prst="straightConnector1">
            <a:avLst/>
          </a:prstGeom>
          <a:noFill/>
          <a:ln cap="flat" cmpd="sng" w="19050">
            <a:solidFill>
              <a:srgbClr val="757070"/>
            </a:solidFill>
            <a:prstDash val="solid"/>
            <a:miter lim="800000"/>
            <a:headEnd len="sm" w="sm" type="none"/>
            <a:tailEnd len="sm" w="sm" type="none"/>
          </a:ln>
        </p:spPr>
      </p:cxnSp>
      <p:pic>
        <p:nvPicPr>
          <p:cNvPr id="126" name="Google Shape;126;g116dedbe5e9_1_0">
            <a:hlinkClick action="ppaction://hlinksldjump" r:id="rId7"/>
          </p:cNvPr>
          <p:cNvPicPr preferRelativeResize="0"/>
          <p:nvPr/>
        </p:nvPicPr>
        <p:blipFill rotWithShape="1">
          <a:blip r:embed="rId8">
            <a:alphaModFix/>
          </a:blip>
          <a:srcRect b="0" l="0" r="0" t="0"/>
          <a:stretch/>
        </p:blipFill>
        <p:spPr>
          <a:xfrm>
            <a:off x="2487982" y="2399640"/>
            <a:ext cx="710060" cy="793430"/>
          </a:xfrm>
          <a:prstGeom prst="rect">
            <a:avLst/>
          </a:prstGeom>
          <a:noFill/>
          <a:ln>
            <a:noFill/>
          </a:ln>
        </p:spPr>
      </p:pic>
      <p:pic>
        <p:nvPicPr>
          <p:cNvPr id="127" name="Google Shape;127;g116dedbe5e9_1_0">
            <a:hlinkClick action="ppaction://hlinksldjump" r:id="rId9"/>
          </p:cNvPr>
          <p:cNvPicPr preferRelativeResize="0"/>
          <p:nvPr/>
        </p:nvPicPr>
        <p:blipFill rotWithShape="1">
          <a:blip r:embed="rId10">
            <a:alphaModFix/>
          </a:blip>
          <a:srcRect b="0" l="0" r="0" t="0"/>
          <a:stretch/>
        </p:blipFill>
        <p:spPr>
          <a:xfrm>
            <a:off x="132419" y="2399013"/>
            <a:ext cx="710060" cy="793430"/>
          </a:xfrm>
          <a:prstGeom prst="rect">
            <a:avLst/>
          </a:prstGeom>
          <a:noFill/>
          <a:ln>
            <a:noFill/>
          </a:ln>
        </p:spPr>
      </p:pic>
      <p:pic>
        <p:nvPicPr>
          <p:cNvPr id="128" name="Google Shape;128;g116dedbe5e9_1_0">
            <a:hlinkClick action="ppaction://hlinksldjump" r:id="rId11"/>
          </p:cNvPr>
          <p:cNvPicPr preferRelativeResize="0"/>
          <p:nvPr/>
        </p:nvPicPr>
        <p:blipFill rotWithShape="1">
          <a:blip r:embed="rId10">
            <a:alphaModFix/>
          </a:blip>
          <a:srcRect b="0" l="0" r="0" t="0"/>
          <a:stretch/>
        </p:blipFill>
        <p:spPr>
          <a:xfrm>
            <a:off x="132518" y="4071778"/>
            <a:ext cx="719198" cy="803642"/>
          </a:xfrm>
          <a:prstGeom prst="rect">
            <a:avLst/>
          </a:prstGeom>
          <a:noFill/>
          <a:ln>
            <a:noFill/>
          </a:ln>
        </p:spPr>
      </p:pic>
      <p:pic>
        <p:nvPicPr>
          <p:cNvPr id="129" name="Google Shape;129;g116dedbe5e9_1_0">
            <a:hlinkClick action="ppaction://hlinksldjump" r:id="rId12"/>
          </p:cNvPr>
          <p:cNvPicPr preferRelativeResize="0"/>
          <p:nvPr/>
        </p:nvPicPr>
        <p:blipFill rotWithShape="1">
          <a:blip r:embed="rId13">
            <a:alphaModFix/>
          </a:blip>
          <a:srcRect b="0" l="0" r="0" t="0"/>
          <a:stretch/>
        </p:blipFill>
        <p:spPr>
          <a:xfrm>
            <a:off x="1325432" y="4071778"/>
            <a:ext cx="719198" cy="803642"/>
          </a:xfrm>
          <a:prstGeom prst="rect">
            <a:avLst/>
          </a:prstGeom>
          <a:noFill/>
          <a:ln>
            <a:noFill/>
          </a:ln>
        </p:spPr>
      </p:pic>
      <p:cxnSp>
        <p:nvCxnSpPr>
          <p:cNvPr id="130" name="Google Shape;130;g116dedbe5e9_1_0"/>
          <p:cNvCxnSpPr/>
          <p:nvPr/>
        </p:nvCxnSpPr>
        <p:spPr>
          <a:xfrm>
            <a:off x="904157" y="4473597"/>
            <a:ext cx="339900" cy="0"/>
          </a:xfrm>
          <a:prstGeom prst="straightConnector1">
            <a:avLst/>
          </a:prstGeom>
          <a:noFill/>
          <a:ln cap="flat" cmpd="sng" w="19050">
            <a:solidFill>
              <a:srgbClr val="757070"/>
            </a:solidFill>
            <a:prstDash val="solid"/>
            <a:miter lim="800000"/>
            <a:headEnd len="sm" w="sm" type="none"/>
            <a:tailEnd len="sm" w="sm" type="none"/>
          </a:ln>
        </p:spPr>
      </p:cxnSp>
      <p:cxnSp>
        <p:nvCxnSpPr>
          <p:cNvPr id="131" name="Google Shape;131;g116dedbe5e9_1_0"/>
          <p:cNvCxnSpPr/>
          <p:nvPr/>
        </p:nvCxnSpPr>
        <p:spPr>
          <a:xfrm>
            <a:off x="2111509" y="4473597"/>
            <a:ext cx="339900" cy="0"/>
          </a:xfrm>
          <a:prstGeom prst="straightConnector1">
            <a:avLst/>
          </a:prstGeom>
          <a:noFill/>
          <a:ln cap="flat" cmpd="sng" w="19050">
            <a:solidFill>
              <a:srgbClr val="757070"/>
            </a:solidFill>
            <a:prstDash val="solid"/>
            <a:miter lim="800000"/>
            <a:headEnd len="sm" w="sm" type="none"/>
            <a:tailEnd len="sm" w="sm" type="none"/>
          </a:ln>
        </p:spPr>
      </p:cxnSp>
      <p:cxnSp>
        <p:nvCxnSpPr>
          <p:cNvPr id="132" name="Google Shape;132;g116dedbe5e9_1_0"/>
          <p:cNvCxnSpPr/>
          <p:nvPr/>
        </p:nvCxnSpPr>
        <p:spPr>
          <a:xfrm>
            <a:off x="3304476" y="4473588"/>
            <a:ext cx="339900" cy="0"/>
          </a:xfrm>
          <a:prstGeom prst="straightConnector1">
            <a:avLst/>
          </a:prstGeom>
          <a:noFill/>
          <a:ln cap="flat" cmpd="sng" w="19050">
            <a:solidFill>
              <a:srgbClr val="757070"/>
            </a:solidFill>
            <a:prstDash val="solid"/>
            <a:miter lim="800000"/>
            <a:headEnd len="sm" w="sm" type="none"/>
            <a:tailEnd len="sm" w="sm" type="none"/>
          </a:ln>
        </p:spPr>
      </p:cxnSp>
      <p:pic>
        <p:nvPicPr>
          <p:cNvPr id="133" name="Google Shape;133;g116dedbe5e9_1_0">
            <a:hlinkClick action="ppaction://hlinksldjump" r:id="rId14"/>
          </p:cNvPr>
          <p:cNvPicPr preferRelativeResize="0"/>
          <p:nvPr/>
        </p:nvPicPr>
        <p:blipFill rotWithShape="1">
          <a:blip r:embed="rId15">
            <a:alphaModFix/>
          </a:blip>
          <a:srcRect b="0" l="0" r="0" t="0"/>
          <a:stretch/>
        </p:blipFill>
        <p:spPr>
          <a:xfrm>
            <a:off x="2503789" y="4071778"/>
            <a:ext cx="719198" cy="803642"/>
          </a:xfrm>
          <a:prstGeom prst="rect">
            <a:avLst/>
          </a:prstGeom>
          <a:noFill/>
          <a:ln>
            <a:noFill/>
          </a:ln>
        </p:spPr>
      </p:pic>
      <p:pic>
        <p:nvPicPr>
          <p:cNvPr id="134" name="Google Shape;134;g116dedbe5e9_1_0">
            <a:hlinkClick action="ppaction://hlinksldjump" r:id="rId16"/>
          </p:cNvPr>
          <p:cNvPicPr preferRelativeResize="0"/>
          <p:nvPr/>
        </p:nvPicPr>
        <p:blipFill rotWithShape="1">
          <a:blip r:embed="rId17">
            <a:alphaModFix/>
          </a:blip>
          <a:srcRect b="0" l="2785" r="2784" t="0"/>
          <a:stretch/>
        </p:blipFill>
        <p:spPr>
          <a:xfrm>
            <a:off x="3696703" y="4071778"/>
            <a:ext cx="719201" cy="803642"/>
          </a:xfrm>
          <a:prstGeom prst="rect">
            <a:avLst/>
          </a:prstGeom>
          <a:noFill/>
          <a:ln>
            <a:noFill/>
          </a:ln>
        </p:spPr>
      </p:pic>
      <p:sp>
        <p:nvSpPr>
          <p:cNvPr id="135" name="Google Shape;135;g116dedbe5e9_1_0"/>
          <p:cNvSpPr txBox="1"/>
          <p:nvPr/>
        </p:nvSpPr>
        <p:spPr>
          <a:xfrm>
            <a:off x="141021" y="441544"/>
            <a:ext cx="32517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Agile Team Coaching</a:t>
            </a:r>
            <a:endParaRPr b="1" i="0" sz="1900" u="none" cap="none" strike="noStrike">
              <a:solidFill>
                <a:schemeClr val="dk1"/>
              </a:solidFill>
              <a:latin typeface="Roboto"/>
              <a:ea typeface="Roboto"/>
              <a:cs typeface="Roboto"/>
              <a:sym typeface="Roboto"/>
            </a:endParaRPr>
          </a:p>
        </p:txBody>
      </p:sp>
      <p:pic>
        <p:nvPicPr>
          <p:cNvPr id="136" name="Google Shape;136;g116dedbe5e9_1_0">
            <a:hlinkClick action="ppaction://hlinksldjump" r:id="rId18"/>
          </p:cNvPr>
          <p:cNvPicPr preferRelativeResize="0"/>
          <p:nvPr/>
        </p:nvPicPr>
        <p:blipFill rotWithShape="1">
          <a:blip r:embed="rId19">
            <a:alphaModFix/>
          </a:blip>
          <a:srcRect b="0" l="0" r="0" t="0"/>
          <a:stretch/>
        </p:blipFill>
        <p:spPr>
          <a:xfrm>
            <a:off x="1297823" y="879817"/>
            <a:ext cx="719180" cy="803622"/>
          </a:xfrm>
          <a:prstGeom prst="rect">
            <a:avLst/>
          </a:prstGeom>
          <a:noFill/>
          <a:ln>
            <a:noFill/>
          </a:ln>
        </p:spPr>
      </p:pic>
      <p:cxnSp>
        <p:nvCxnSpPr>
          <p:cNvPr id="137" name="Google Shape;137;g116dedbe5e9_1_0"/>
          <p:cNvCxnSpPr/>
          <p:nvPr/>
        </p:nvCxnSpPr>
        <p:spPr>
          <a:xfrm>
            <a:off x="876559" y="1281628"/>
            <a:ext cx="339982" cy="0"/>
          </a:xfrm>
          <a:prstGeom prst="straightConnector1">
            <a:avLst/>
          </a:prstGeom>
          <a:noFill/>
          <a:ln cap="flat" cmpd="sng" w="19050">
            <a:solidFill>
              <a:srgbClr val="757070"/>
            </a:solidFill>
            <a:prstDash val="solid"/>
            <a:miter lim="800000"/>
            <a:headEnd len="sm" w="sm" type="none"/>
            <a:tailEnd len="sm" w="sm" type="none"/>
          </a:ln>
        </p:spPr>
      </p:cxnSp>
      <p:cxnSp>
        <p:nvCxnSpPr>
          <p:cNvPr id="138" name="Google Shape;138;g116dedbe5e9_1_0"/>
          <p:cNvCxnSpPr/>
          <p:nvPr/>
        </p:nvCxnSpPr>
        <p:spPr>
          <a:xfrm>
            <a:off x="2083879" y="1281628"/>
            <a:ext cx="339982" cy="0"/>
          </a:xfrm>
          <a:prstGeom prst="straightConnector1">
            <a:avLst/>
          </a:prstGeom>
          <a:noFill/>
          <a:ln cap="flat" cmpd="sng" w="19050">
            <a:solidFill>
              <a:srgbClr val="757070"/>
            </a:solidFill>
            <a:prstDash val="solid"/>
            <a:miter lim="800000"/>
            <a:headEnd len="sm" w="sm" type="none"/>
            <a:tailEnd len="sm" w="sm" type="none"/>
          </a:ln>
        </p:spPr>
      </p:cxnSp>
      <p:pic>
        <p:nvPicPr>
          <p:cNvPr id="139" name="Google Shape;139;g116dedbe5e9_1_0">
            <a:hlinkClick action="ppaction://hlinksldjump" r:id="rId20"/>
          </p:cNvPr>
          <p:cNvPicPr preferRelativeResize="0"/>
          <p:nvPr/>
        </p:nvPicPr>
        <p:blipFill rotWithShape="1">
          <a:blip r:embed="rId21">
            <a:alphaModFix/>
          </a:blip>
          <a:srcRect b="0" l="0" r="0" t="0"/>
          <a:stretch/>
        </p:blipFill>
        <p:spPr>
          <a:xfrm>
            <a:off x="3678992" y="870269"/>
            <a:ext cx="759726" cy="801639"/>
          </a:xfrm>
          <a:prstGeom prst="rect">
            <a:avLst/>
          </a:prstGeom>
          <a:noFill/>
          <a:ln>
            <a:noFill/>
          </a:ln>
        </p:spPr>
      </p:pic>
      <p:cxnSp>
        <p:nvCxnSpPr>
          <p:cNvPr id="140" name="Google Shape;140;g116dedbe5e9_1_0"/>
          <p:cNvCxnSpPr/>
          <p:nvPr/>
        </p:nvCxnSpPr>
        <p:spPr>
          <a:xfrm>
            <a:off x="3276816" y="1281619"/>
            <a:ext cx="339982" cy="0"/>
          </a:xfrm>
          <a:prstGeom prst="straightConnector1">
            <a:avLst/>
          </a:prstGeom>
          <a:noFill/>
          <a:ln cap="flat" cmpd="sng" w="19050">
            <a:solidFill>
              <a:srgbClr val="757070"/>
            </a:solidFill>
            <a:prstDash val="solid"/>
            <a:miter lim="800000"/>
            <a:headEnd len="sm" w="sm" type="none"/>
            <a:tailEnd len="sm" w="sm" type="none"/>
          </a:ln>
        </p:spPr>
      </p:cxnSp>
      <p:pic>
        <p:nvPicPr>
          <p:cNvPr id="141" name="Google Shape;141;g116dedbe5e9_1_0">
            <a:hlinkClick action="ppaction://hlinksldjump" r:id="rId22"/>
          </p:cNvPr>
          <p:cNvPicPr preferRelativeResize="0"/>
          <p:nvPr/>
        </p:nvPicPr>
        <p:blipFill rotWithShape="1">
          <a:blip r:embed="rId23">
            <a:alphaModFix/>
          </a:blip>
          <a:srcRect b="0" l="0" r="0" t="0"/>
          <a:stretch/>
        </p:blipFill>
        <p:spPr>
          <a:xfrm>
            <a:off x="145070" y="860397"/>
            <a:ext cx="719180" cy="803621"/>
          </a:xfrm>
          <a:prstGeom prst="rect">
            <a:avLst/>
          </a:prstGeom>
          <a:noFill/>
          <a:ln>
            <a:noFill/>
          </a:ln>
        </p:spPr>
      </p:pic>
      <p:pic>
        <p:nvPicPr>
          <p:cNvPr id="142" name="Google Shape;142;g116dedbe5e9_1_0">
            <a:hlinkClick action="ppaction://hlinksldjump" r:id="rId24"/>
          </p:cNvPr>
          <p:cNvPicPr preferRelativeResize="0"/>
          <p:nvPr/>
        </p:nvPicPr>
        <p:blipFill rotWithShape="1">
          <a:blip r:embed="rId25">
            <a:alphaModFix/>
          </a:blip>
          <a:srcRect b="0" l="0" r="0" t="0"/>
          <a:stretch/>
        </p:blipFill>
        <p:spPr>
          <a:xfrm>
            <a:off x="2490760" y="879808"/>
            <a:ext cx="719180" cy="803621"/>
          </a:xfrm>
          <a:prstGeom prst="rect">
            <a:avLst/>
          </a:prstGeom>
          <a:noFill/>
          <a:ln>
            <a:noFill/>
          </a:ln>
        </p:spPr>
      </p:pic>
      <p:sp>
        <p:nvSpPr>
          <p:cNvPr id="143" name="Google Shape;143;g116dedbe5e9_1_0"/>
          <p:cNvSpPr txBox="1"/>
          <p:nvPr/>
        </p:nvSpPr>
        <p:spPr>
          <a:xfrm>
            <a:off x="-124679" y="3121325"/>
            <a:ext cx="12336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Business Agility Foundations</a:t>
            </a:r>
            <a:endParaRPr b="0" i="0" sz="1000" u="none" cap="none" strike="noStrike">
              <a:solidFill>
                <a:srgbClr val="000000"/>
              </a:solidFill>
              <a:latin typeface="Calibri"/>
              <a:ea typeface="Calibri"/>
              <a:cs typeface="Calibri"/>
              <a:sym typeface="Calibri"/>
            </a:endParaRPr>
          </a:p>
        </p:txBody>
      </p:sp>
      <p:sp>
        <p:nvSpPr>
          <p:cNvPr id="144" name="Google Shape;144;g116dedbe5e9_1_0"/>
          <p:cNvSpPr txBox="1"/>
          <p:nvPr/>
        </p:nvSpPr>
        <p:spPr>
          <a:xfrm>
            <a:off x="1238766" y="3159166"/>
            <a:ext cx="9183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Enterprise</a:t>
            </a:r>
            <a:endParaRPr b="0" i="0" sz="1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Agile</a:t>
            </a:r>
            <a:endParaRPr b="0" i="0" sz="1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Coaching</a:t>
            </a:r>
            <a:endParaRPr b="0" i="0" sz="1000" u="none" cap="none" strike="noStrike">
              <a:solidFill>
                <a:srgbClr val="000000"/>
              </a:solidFill>
              <a:latin typeface="Calibri"/>
              <a:ea typeface="Calibri"/>
              <a:cs typeface="Calibri"/>
              <a:sym typeface="Calibri"/>
            </a:endParaRPr>
          </a:p>
        </p:txBody>
      </p:sp>
      <p:sp>
        <p:nvSpPr>
          <p:cNvPr id="145" name="Google Shape;145;g116dedbe5e9_1_0"/>
          <p:cNvSpPr txBox="1"/>
          <p:nvPr/>
        </p:nvSpPr>
        <p:spPr>
          <a:xfrm>
            <a:off x="2301137" y="3187450"/>
            <a:ext cx="10572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Coaching Agile Transformations</a:t>
            </a:r>
            <a:endParaRPr b="0" i="0" sz="1000" u="none" cap="none" strike="noStrike">
              <a:solidFill>
                <a:srgbClr val="000000"/>
              </a:solidFill>
              <a:latin typeface="Calibri"/>
              <a:ea typeface="Calibri"/>
              <a:cs typeface="Calibri"/>
              <a:sym typeface="Calibri"/>
            </a:endParaRPr>
          </a:p>
        </p:txBody>
      </p:sp>
      <p:sp>
        <p:nvSpPr>
          <p:cNvPr id="146" name="Google Shape;146;g116dedbe5e9_1_0"/>
          <p:cNvSpPr txBox="1"/>
          <p:nvPr/>
        </p:nvSpPr>
        <p:spPr>
          <a:xfrm>
            <a:off x="3639239" y="3159166"/>
            <a:ext cx="9183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Expert in Enterprise Coaching</a:t>
            </a:r>
            <a:endParaRPr b="0" i="0" sz="1000" u="none" cap="none" strike="noStrike">
              <a:solidFill>
                <a:srgbClr val="000000"/>
              </a:solidFill>
              <a:latin typeface="Calibri"/>
              <a:ea typeface="Calibri"/>
              <a:cs typeface="Calibri"/>
              <a:sym typeface="Calibri"/>
            </a:endParaRPr>
          </a:p>
        </p:txBody>
      </p:sp>
      <p:sp>
        <p:nvSpPr>
          <p:cNvPr id="147" name="Google Shape;147;g116dedbe5e9_1_0"/>
          <p:cNvSpPr txBox="1"/>
          <p:nvPr/>
        </p:nvSpPr>
        <p:spPr>
          <a:xfrm>
            <a:off x="3481565" y="1612249"/>
            <a:ext cx="12336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Expert in Agile Coaching</a:t>
            </a:r>
            <a:endParaRPr b="0" i="0" sz="1000" u="none" cap="none" strike="noStrike">
              <a:solidFill>
                <a:srgbClr val="000000"/>
              </a:solidFill>
              <a:latin typeface="Calibri"/>
              <a:ea typeface="Calibri"/>
              <a:cs typeface="Calibri"/>
              <a:sym typeface="Calibri"/>
            </a:endParaRPr>
          </a:p>
        </p:txBody>
      </p:sp>
      <p:sp>
        <p:nvSpPr>
          <p:cNvPr id="148" name="Google Shape;148;g116dedbe5e9_1_0"/>
          <p:cNvSpPr txBox="1"/>
          <p:nvPr/>
        </p:nvSpPr>
        <p:spPr>
          <a:xfrm>
            <a:off x="3613552" y="4783789"/>
            <a:ext cx="9183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Expert in Agility in Leadership</a:t>
            </a:r>
            <a:endParaRPr b="0" i="0" sz="1000" u="none" cap="none" strike="noStrike">
              <a:solidFill>
                <a:srgbClr val="000000"/>
              </a:solidFill>
              <a:latin typeface="Calibri"/>
              <a:ea typeface="Calibri"/>
              <a:cs typeface="Calibri"/>
              <a:sym typeface="Calibri"/>
            </a:endParaRPr>
          </a:p>
        </p:txBody>
      </p:sp>
      <p:sp>
        <p:nvSpPr>
          <p:cNvPr id="149" name="Google Shape;149;g116dedbe5e9_1_0"/>
          <p:cNvSpPr txBox="1"/>
          <p:nvPr/>
        </p:nvSpPr>
        <p:spPr>
          <a:xfrm>
            <a:off x="2370012" y="1604938"/>
            <a:ext cx="918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Agile Coaching</a:t>
            </a:r>
            <a:endParaRPr b="0" i="0" sz="1000" u="none" cap="none" strike="noStrike">
              <a:solidFill>
                <a:srgbClr val="000000"/>
              </a:solidFill>
              <a:latin typeface="Calibri"/>
              <a:ea typeface="Calibri"/>
              <a:cs typeface="Calibri"/>
              <a:sym typeface="Calibri"/>
            </a:endParaRPr>
          </a:p>
        </p:txBody>
      </p:sp>
      <p:sp>
        <p:nvSpPr>
          <p:cNvPr id="150" name="Google Shape;150;g116dedbe5e9_1_0"/>
          <p:cNvSpPr txBox="1"/>
          <p:nvPr/>
        </p:nvSpPr>
        <p:spPr>
          <a:xfrm>
            <a:off x="1238766" y="1604938"/>
            <a:ext cx="918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Agile Team Facilitation</a:t>
            </a:r>
            <a:endParaRPr b="0" i="0" sz="1000" u="none" cap="none" strike="noStrike">
              <a:solidFill>
                <a:srgbClr val="000000"/>
              </a:solidFill>
              <a:latin typeface="Calibri"/>
              <a:ea typeface="Calibri"/>
              <a:cs typeface="Calibri"/>
              <a:sym typeface="Calibri"/>
            </a:endParaRPr>
          </a:p>
        </p:txBody>
      </p:sp>
      <p:sp>
        <p:nvSpPr>
          <p:cNvPr id="151" name="Google Shape;151;g116dedbe5e9_1_0"/>
          <p:cNvSpPr txBox="1"/>
          <p:nvPr/>
        </p:nvSpPr>
        <p:spPr>
          <a:xfrm>
            <a:off x="72030" y="1604938"/>
            <a:ext cx="918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Agile Fundamentals</a:t>
            </a:r>
            <a:endParaRPr b="0" i="0" sz="1000" u="none" cap="none" strike="noStrike">
              <a:solidFill>
                <a:srgbClr val="000000"/>
              </a:solidFill>
              <a:latin typeface="Calibri"/>
              <a:ea typeface="Calibri"/>
              <a:cs typeface="Calibri"/>
              <a:sym typeface="Calibri"/>
            </a:endParaRPr>
          </a:p>
        </p:txBody>
      </p:sp>
      <p:sp>
        <p:nvSpPr>
          <p:cNvPr id="152" name="Google Shape;152;g116dedbe5e9_1_0"/>
          <p:cNvSpPr txBox="1"/>
          <p:nvPr/>
        </p:nvSpPr>
        <p:spPr>
          <a:xfrm>
            <a:off x="-47076" y="4822950"/>
            <a:ext cx="10572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Business Agility Foundations</a:t>
            </a:r>
            <a:endParaRPr b="0" i="0" sz="1000" u="none" cap="none" strike="noStrike">
              <a:solidFill>
                <a:srgbClr val="000000"/>
              </a:solidFill>
              <a:latin typeface="Calibri"/>
              <a:ea typeface="Calibri"/>
              <a:cs typeface="Calibri"/>
              <a:sym typeface="Calibri"/>
            </a:endParaRPr>
          </a:p>
        </p:txBody>
      </p:sp>
      <p:sp>
        <p:nvSpPr>
          <p:cNvPr id="153" name="Google Shape;153;g116dedbe5e9_1_0"/>
          <p:cNvSpPr txBox="1"/>
          <p:nvPr/>
        </p:nvSpPr>
        <p:spPr>
          <a:xfrm>
            <a:off x="1238766" y="4860792"/>
            <a:ext cx="918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Leading with Agility</a:t>
            </a:r>
            <a:endParaRPr b="0" i="0" sz="1000" u="none" cap="none" strike="noStrike">
              <a:solidFill>
                <a:srgbClr val="000000"/>
              </a:solidFill>
              <a:latin typeface="Calibri"/>
              <a:ea typeface="Calibri"/>
              <a:cs typeface="Calibri"/>
              <a:sym typeface="Calibri"/>
            </a:endParaRPr>
          </a:p>
        </p:txBody>
      </p:sp>
      <p:sp>
        <p:nvSpPr>
          <p:cNvPr id="154" name="Google Shape;154;g116dedbe5e9_1_0"/>
          <p:cNvSpPr txBox="1"/>
          <p:nvPr/>
        </p:nvSpPr>
        <p:spPr>
          <a:xfrm>
            <a:off x="2439003" y="4875414"/>
            <a:ext cx="918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People Development</a:t>
            </a:r>
            <a:endParaRPr b="0" i="0" sz="1000" u="none" cap="none" strike="noStrike">
              <a:solidFill>
                <a:srgbClr val="000000"/>
              </a:solidFill>
              <a:latin typeface="Calibri"/>
              <a:ea typeface="Calibri"/>
              <a:cs typeface="Calibri"/>
              <a:sym typeface="Calibri"/>
            </a:endParaRPr>
          </a:p>
        </p:txBody>
      </p:sp>
      <p:sp>
        <p:nvSpPr>
          <p:cNvPr id="155" name="Google Shape;155;g116dedbe5e9_1_0"/>
          <p:cNvSpPr txBox="1"/>
          <p:nvPr/>
        </p:nvSpPr>
        <p:spPr>
          <a:xfrm>
            <a:off x="64828" y="5306800"/>
            <a:ext cx="52629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Additional Recommended Certifications</a:t>
            </a:r>
            <a:endParaRPr b="1" i="0" sz="1900" u="none" cap="none" strike="noStrike">
              <a:solidFill>
                <a:schemeClr val="dk1"/>
              </a:solidFill>
              <a:latin typeface="Roboto"/>
              <a:ea typeface="Roboto"/>
              <a:cs typeface="Roboto"/>
              <a:sym typeface="Roboto"/>
            </a:endParaRPr>
          </a:p>
        </p:txBody>
      </p:sp>
      <p:pic>
        <p:nvPicPr>
          <p:cNvPr id="156" name="Google Shape;156;g116dedbe5e9_1_0">
            <a:hlinkClick action="ppaction://hlinksldjump" r:id="rId26"/>
          </p:cNvPr>
          <p:cNvPicPr preferRelativeResize="0"/>
          <p:nvPr/>
        </p:nvPicPr>
        <p:blipFill rotWithShape="1">
          <a:blip r:embed="rId27">
            <a:alphaModFix/>
          </a:blip>
          <a:srcRect b="0" l="9" r="0" t="0"/>
          <a:stretch/>
        </p:blipFill>
        <p:spPr>
          <a:xfrm>
            <a:off x="133910" y="5655284"/>
            <a:ext cx="719200" cy="803640"/>
          </a:xfrm>
          <a:prstGeom prst="rect">
            <a:avLst/>
          </a:prstGeom>
          <a:noFill/>
          <a:ln>
            <a:noFill/>
          </a:ln>
        </p:spPr>
      </p:pic>
      <p:sp>
        <p:nvSpPr>
          <p:cNvPr id="157" name="Google Shape;157;g116dedbe5e9_1_0"/>
          <p:cNvSpPr txBox="1"/>
          <p:nvPr/>
        </p:nvSpPr>
        <p:spPr>
          <a:xfrm>
            <a:off x="34347" y="6382723"/>
            <a:ext cx="918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Systems Coaching</a:t>
            </a:r>
            <a:endParaRPr b="0" i="0" sz="1000" u="none" cap="none" strike="noStrike">
              <a:solidFill>
                <a:srgbClr val="000000"/>
              </a:solidFill>
              <a:latin typeface="Calibri"/>
              <a:ea typeface="Calibri"/>
              <a:cs typeface="Calibri"/>
              <a:sym typeface="Calibri"/>
            </a:endParaRPr>
          </a:p>
        </p:txBody>
      </p:sp>
      <p:sp>
        <p:nvSpPr>
          <p:cNvPr id="158" name="Google Shape;158;g116dedbe5e9_1_0"/>
          <p:cNvSpPr txBox="1"/>
          <p:nvPr/>
        </p:nvSpPr>
        <p:spPr>
          <a:xfrm>
            <a:off x="7513025" y="6428925"/>
            <a:ext cx="3441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28"/>
              </a:rPr>
              <a:t>Go Back to Learning Programs</a:t>
            </a:r>
            <a:endParaRPr b="1" i="0" sz="1400" u="none" cap="none" strike="noStrike">
              <a:solidFill>
                <a:srgbClr val="000000"/>
              </a:solidFill>
              <a:latin typeface="Roboto"/>
              <a:ea typeface="Roboto"/>
              <a:cs typeface="Roboto"/>
              <a:sym typeface="Roboto"/>
            </a:endParaRPr>
          </a:p>
        </p:txBody>
      </p:sp>
      <p:pic>
        <p:nvPicPr>
          <p:cNvPr id="159" name="Google Shape;159;g116dedbe5e9_1_0"/>
          <p:cNvPicPr preferRelativeResize="0"/>
          <p:nvPr/>
        </p:nvPicPr>
        <p:blipFill>
          <a:blip r:embed="rId29">
            <a:alphaModFix/>
          </a:blip>
          <a:stretch>
            <a:fillRect/>
          </a:stretch>
        </p:blipFill>
        <p:spPr>
          <a:xfrm>
            <a:off x="5661200" y="0"/>
            <a:ext cx="6508826" cy="6508826"/>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116fc0163a8_0_4"/>
          <p:cNvSpPr/>
          <p:nvPr/>
        </p:nvSpPr>
        <p:spPr>
          <a:xfrm>
            <a:off x="-58800" y="-2275"/>
            <a:ext cx="4731000" cy="6889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5" name="Google Shape;165;g116fc0163a8_0_4">
            <a:hlinkClick action="ppaction://hlinksldjump" r:id="rId3"/>
          </p:cNvPr>
          <p:cNvPicPr preferRelativeResize="0"/>
          <p:nvPr/>
        </p:nvPicPr>
        <p:blipFill rotWithShape="1">
          <a:blip r:embed="rId4">
            <a:alphaModFix/>
          </a:blip>
          <a:srcRect b="0" l="0" r="0" t="0"/>
          <a:stretch/>
        </p:blipFill>
        <p:spPr>
          <a:xfrm>
            <a:off x="168115" y="3511745"/>
            <a:ext cx="784905" cy="877064"/>
          </a:xfrm>
          <a:prstGeom prst="rect">
            <a:avLst/>
          </a:prstGeom>
          <a:noFill/>
          <a:ln>
            <a:noFill/>
          </a:ln>
        </p:spPr>
      </p:pic>
      <p:pic>
        <p:nvPicPr>
          <p:cNvPr id="166" name="Google Shape;166;g116fc0163a8_0_4">
            <a:hlinkClick action="ppaction://hlinksldjump" r:id="rId5"/>
          </p:cNvPr>
          <p:cNvPicPr preferRelativeResize="0"/>
          <p:nvPr/>
        </p:nvPicPr>
        <p:blipFill rotWithShape="1">
          <a:blip r:embed="rId6">
            <a:alphaModFix/>
          </a:blip>
          <a:srcRect b="0" l="0" r="0" t="0"/>
          <a:stretch/>
        </p:blipFill>
        <p:spPr>
          <a:xfrm>
            <a:off x="1470018" y="3511745"/>
            <a:ext cx="784905" cy="877064"/>
          </a:xfrm>
          <a:prstGeom prst="rect">
            <a:avLst/>
          </a:prstGeom>
          <a:noFill/>
          <a:ln>
            <a:noFill/>
          </a:ln>
        </p:spPr>
      </p:pic>
      <p:cxnSp>
        <p:nvCxnSpPr>
          <p:cNvPr id="167" name="Google Shape;167;g116fc0163a8_0_4"/>
          <p:cNvCxnSpPr/>
          <p:nvPr/>
        </p:nvCxnSpPr>
        <p:spPr>
          <a:xfrm>
            <a:off x="1010254" y="3950277"/>
            <a:ext cx="371100" cy="0"/>
          </a:xfrm>
          <a:prstGeom prst="straightConnector1">
            <a:avLst/>
          </a:prstGeom>
          <a:noFill/>
          <a:ln cap="flat" cmpd="sng" w="19050">
            <a:solidFill>
              <a:srgbClr val="757070"/>
            </a:solidFill>
            <a:prstDash val="solid"/>
            <a:miter lim="800000"/>
            <a:headEnd len="sm" w="sm" type="none"/>
            <a:tailEnd len="sm" w="sm" type="none"/>
          </a:ln>
        </p:spPr>
      </p:cxnSp>
      <p:cxnSp>
        <p:nvCxnSpPr>
          <p:cNvPr id="168" name="Google Shape;168;g116fc0163a8_0_4"/>
          <p:cNvCxnSpPr/>
          <p:nvPr/>
        </p:nvCxnSpPr>
        <p:spPr>
          <a:xfrm>
            <a:off x="2327913" y="3950277"/>
            <a:ext cx="371100" cy="0"/>
          </a:xfrm>
          <a:prstGeom prst="straightConnector1">
            <a:avLst/>
          </a:prstGeom>
          <a:noFill/>
          <a:ln cap="flat" cmpd="sng" w="19050">
            <a:solidFill>
              <a:srgbClr val="757070"/>
            </a:solidFill>
            <a:prstDash val="solid"/>
            <a:miter lim="800000"/>
            <a:headEnd len="sm" w="sm" type="none"/>
            <a:tailEnd len="sm" w="sm" type="none"/>
          </a:ln>
        </p:spPr>
      </p:cxnSp>
      <p:pic>
        <p:nvPicPr>
          <p:cNvPr id="169" name="Google Shape;169;g116fc0163a8_0_4">
            <a:hlinkClick action="ppaction://hlinksldjump" r:id="rId7"/>
          </p:cNvPr>
          <p:cNvPicPr preferRelativeResize="0"/>
          <p:nvPr/>
        </p:nvPicPr>
        <p:blipFill rotWithShape="1">
          <a:blip r:embed="rId8">
            <a:alphaModFix/>
          </a:blip>
          <a:srcRect b="0" l="0" r="0" t="0"/>
          <a:stretch/>
        </p:blipFill>
        <p:spPr>
          <a:xfrm>
            <a:off x="2771979" y="3511735"/>
            <a:ext cx="784905" cy="877064"/>
          </a:xfrm>
          <a:prstGeom prst="rect">
            <a:avLst/>
          </a:prstGeom>
          <a:noFill/>
          <a:ln>
            <a:noFill/>
          </a:ln>
        </p:spPr>
      </p:pic>
      <p:sp>
        <p:nvSpPr>
          <p:cNvPr id="170" name="Google Shape;170;g116fc0163a8_0_4"/>
          <p:cNvSpPr/>
          <p:nvPr/>
        </p:nvSpPr>
        <p:spPr>
          <a:xfrm rot="-8100000">
            <a:off x="2242388" y="993088"/>
            <a:ext cx="4871824" cy="4871824"/>
          </a:xfrm>
          <a:prstGeom prst="rtTriangle">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g116fc0163a8_0_4"/>
          <p:cNvSpPr txBox="1"/>
          <p:nvPr/>
        </p:nvSpPr>
        <p:spPr>
          <a:xfrm>
            <a:off x="789200" y="1839325"/>
            <a:ext cx="2449500" cy="338700"/>
          </a:xfrm>
          <a:prstGeom prst="rect">
            <a:avLst/>
          </a:prstGeom>
          <a:noFill/>
          <a:ln>
            <a:noFill/>
          </a:ln>
        </p:spPr>
        <p:txBody>
          <a:bodyPr anchorCtr="0" anchor="t" bIns="45700" lIns="91425" spcFirstLastPara="1" rIns="91425" wrap="square" tIns="45700">
            <a:spAutoFit/>
          </a:bodyPr>
          <a:lstStyle/>
          <a:p>
            <a:pPr indent="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Roboto"/>
              <a:ea typeface="Roboto"/>
              <a:cs typeface="Roboto"/>
              <a:sym typeface="Roboto"/>
            </a:endParaRPr>
          </a:p>
        </p:txBody>
      </p:sp>
      <p:sp>
        <p:nvSpPr>
          <p:cNvPr id="172" name="Google Shape;172;g116fc0163a8_0_4"/>
          <p:cNvSpPr txBox="1"/>
          <p:nvPr/>
        </p:nvSpPr>
        <p:spPr>
          <a:xfrm>
            <a:off x="66700" y="43275"/>
            <a:ext cx="76662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oboto"/>
                <a:ea typeface="Roboto"/>
                <a:cs typeface="Roboto"/>
                <a:sym typeface="Roboto"/>
              </a:rPr>
              <a:t>TRACKS IN </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oboto"/>
                <a:ea typeface="Roboto"/>
                <a:cs typeface="Roboto"/>
                <a:sym typeface="Roboto"/>
              </a:rPr>
              <a:t>ORGANIZATIONAL ENABLEMENT </a:t>
            </a:r>
            <a:endParaRPr b="1" i="0" sz="2200" u="none" cap="none" strike="noStrike">
              <a:solidFill>
                <a:schemeClr val="dk1"/>
              </a:solidFill>
              <a:latin typeface="Roboto"/>
              <a:ea typeface="Roboto"/>
              <a:cs typeface="Roboto"/>
              <a:sym typeface="Roboto"/>
            </a:endParaRPr>
          </a:p>
        </p:txBody>
      </p:sp>
      <p:sp>
        <p:nvSpPr>
          <p:cNvPr id="173" name="Google Shape;173;g116fc0163a8_0_4"/>
          <p:cNvSpPr txBox="1"/>
          <p:nvPr/>
        </p:nvSpPr>
        <p:spPr>
          <a:xfrm>
            <a:off x="76200" y="3116950"/>
            <a:ext cx="35916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Agile Finance</a:t>
            </a:r>
            <a:endParaRPr b="1" i="0" sz="1900" u="none" cap="none" strike="noStrike">
              <a:solidFill>
                <a:schemeClr val="dk1"/>
              </a:solidFill>
              <a:latin typeface="Roboto"/>
              <a:ea typeface="Roboto"/>
              <a:cs typeface="Roboto"/>
              <a:sym typeface="Roboto"/>
            </a:endParaRPr>
          </a:p>
        </p:txBody>
      </p:sp>
      <p:sp>
        <p:nvSpPr>
          <p:cNvPr id="174" name="Google Shape;174;g116fc0163a8_0_4"/>
          <p:cNvSpPr txBox="1"/>
          <p:nvPr/>
        </p:nvSpPr>
        <p:spPr>
          <a:xfrm>
            <a:off x="66700" y="5086500"/>
            <a:ext cx="35916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Agile Marketing</a:t>
            </a:r>
            <a:endParaRPr b="1" i="0" sz="1900" u="none" cap="none" strike="noStrike">
              <a:solidFill>
                <a:schemeClr val="dk1"/>
              </a:solidFill>
              <a:latin typeface="Roboto"/>
              <a:ea typeface="Roboto"/>
              <a:cs typeface="Roboto"/>
              <a:sym typeface="Roboto"/>
            </a:endParaRPr>
          </a:p>
        </p:txBody>
      </p:sp>
      <p:sp>
        <p:nvSpPr>
          <p:cNvPr id="175" name="Google Shape;175;g116fc0163a8_0_4"/>
          <p:cNvSpPr txBox="1"/>
          <p:nvPr/>
        </p:nvSpPr>
        <p:spPr>
          <a:xfrm>
            <a:off x="152400" y="1109850"/>
            <a:ext cx="35916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Agile HR</a:t>
            </a:r>
            <a:endParaRPr b="1" i="0" sz="1900" u="none" cap="none" strike="noStrike">
              <a:solidFill>
                <a:schemeClr val="dk1"/>
              </a:solidFill>
              <a:latin typeface="Roboto"/>
              <a:ea typeface="Roboto"/>
              <a:cs typeface="Roboto"/>
              <a:sym typeface="Roboto"/>
            </a:endParaRPr>
          </a:p>
        </p:txBody>
      </p:sp>
      <p:sp>
        <p:nvSpPr>
          <p:cNvPr id="176" name="Google Shape;176;g116fc0163a8_0_4"/>
          <p:cNvSpPr txBox="1"/>
          <p:nvPr/>
        </p:nvSpPr>
        <p:spPr>
          <a:xfrm>
            <a:off x="66700" y="433492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Business Agility Foundations</a:t>
            </a:r>
            <a:endParaRPr b="0" i="0" sz="1000" u="none" cap="none" strike="noStrike">
              <a:solidFill>
                <a:srgbClr val="000000"/>
              </a:solidFill>
              <a:latin typeface="Calibri"/>
              <a:ea typeface="Calibri"/>
              <a:cs typeface="Calibri"/>
              <a:sym typeface="Calibri"/>
            </a:endParaRPr>
          </a:p>
        </p:txBody>
      </p:sp>
      <p:sp>
        <p:nvSpPr>
          <p:cNvPr id="177" name="Google Shape;177;g116fc0163a8_0_4"/>
          <p:cNvSpPr txBox="1"/>
          <p:nvPr/>
        </p:nvSpPr>
        <p:spPr>
          <a:xfrm>
            <a:off x="1364850" y="433492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Agility in Finance</a:t>
            </a:r>
            <a:endParaRPr b="0" i="0" sz="1000" u="none" cap="none" strike="noStrike">
              <a:solidFill>
                <a:srgbClr val="000000"/>
              </a:solidFill>
              <a:latin typeface="Calibri"/>
              <a:ea typeface="Calibri"/>
              <a:cs typeface="Calibri"/>
              <a:sym typeface="Calibri"/>
            </a:endParaRPr>
          </a:p>
        </p:txBody>
      </p:sp>
      <p:sp>
        <p:nvSpPr>
          <p:cNvPr id="178" name="Google Shape;178;g116fc0163a8_0_4"/>
          <p:cNvSpPr txBox="1"/>
          <p:nvPr/>
        </p:nvSpPr>
        <p:spPr>
          <a:xfrm>
            <a:off x="2653500" y="433492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Lean Portfolio Management</a:t>
            </a:r>
            <a:endParaRPr b="0" i="0" sz="1000" u="none" cap="none" strike="noStrike">
              <a:solidFill>
                <a:srgbClr val="000000"/>
              </a:solidFill>
              <a:latin typeface="Calibri"/>
              <a:ea typeface="Calibri"/>
              <a:cs typeface="Calibri"/>
              <a:sym typeface="Calibri"/>
            </a:endParaRPr>
          </a:p>
        </p:txBody>
      </p:sp>
      <p:sp>
        <p:nvSpPr>
          <p:cNvPr id="179" name="Google Shape;179;g116fc0163a8_0_4"/>
          <p:cNvSpPr txBox="1"/>
          <p:nvPr/>
        </p:nvSpPr>
        <p:spPr>
          <a:xfrm>
            <a:off x="2690500" y="2321450"/>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Adaptive Org Design</a:t>
            </a:r>
            <a:endParaRPr b="0" i="0" sz="1000" u="none" cap="none" strike="noStrike">
              <a:solidFill>
                <a:srgbClr val="000000"/>
              </a:solidFill>
              <a:latin typeface="Calibri"/>
              <a:ea typeface="Calibri"/>
              <a:cs typeface="Calibri"/>
              <a:sym typeface="Calibri"/>
            </a:endParaRPr>
          </a:p>
        </p:txBody>
      </p:sp>
      <p:sp>
        <p:nvSpPr>
          <p:cNvPr id="180" name="Google Shape;180;g116fc0163a8_0_4"/>
          <p:cNvSpPr txBox="1"/>
          <p:nvPr/>
        </p:nvSpPr>
        <p:spPr>
          <a:xfrm>
            <a:off x="1364850" y="2321450"/>
            <a:ext cx="10143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Agility in HR</a:t>
            </a:r>
            <a:endParaRPr b="0" i="0" sz="1000" u="none" cap="none" strike="noStrike">
              <a:solidFill>
                <a:srgbClr val="000000"/>
              </a:solidFill>
              <a:latin typeface="Calibri"/>
              <a:ea typeface="Calibri"/>
              <a:cs typeface="Calibri"/>
              <a:sym typeface="Calibri"/>
            </a:endParaRPr>
          </a:p>
        </p:txBody>
      </p:sp>
      <p:sp>
        <p:nvSpPr>
          <p:cNvPr id="181" name="Google Shape;181;g116fc0163a8_0_4"/>
          <p:cNvSpPr txBox="1"/>
          <p:nvPr/>
        </p:nvSpPr>
        <p:spPr>
          <a:xfrm>
            <a:off x="76200" y="2321450"/>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Business Agility Foundations</a:t>
            </a:r>
            <a:endParaRPr b="0" i="0" sz="1000" u="none" cap="none" strike="noStrike">
              <a:solidFill>
                <a:srgbClr val="000000"/>
              </a:solidFill>
              <a:latin typeface="Calibri"/>
              <a:ea typeface="Calibri"/>
              <a:cs typeface="Calibri"/>
              <a:sym typeface="Calibri"/>
            </a:endParaRPr>
          </a:p>
        </p:txBody>
      </p:sp>
      <p:sp>
        <p:nvSpPr>
          <p:cNvPr id="182" name="Google Shape;182;g116fc0163a8_0_4"/>
          <p:cNvSpPr txBox="1"/>
          <p:nvPr/>
        </p:nvSpPr>
        <p:spPr>
          <a:xfrm>
            <a:off x="76200" y="634287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Business Agility Foundations</a:t>
            </a:r>
            <a:endParaRPr b="0" i="0" sz="1000" u="none" cap="none" strike="noStrike">
              <a:solidFill>
                <a:srgbClr val="000000"/>
              </a:solidFill>
              <a:latin typeface="Calibri"/>
              <a:ea typeface="Calibri"/>
              <a:cs typeface="Calibri"/>
              <a:sym typeface="Calibri"/>
            </a:endParaRPr>
          </a:p>
        </p:txBody>
      </p:sp>
      <p:sp>
        <p:nvSpPr>
          <p:cNvPr id="183" name="Google Shape;183;g116fc0163a8_0_4"/>
          <p:cNvSpPr txBox="1"/>
          <p:nvPr/>
        </p:nvSpPr>
        <p:spPr>
          <a:xfrm>
            <a:off x="1364850" y="634287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Agility in Marketing</a:t>
            </a:r>
            <a:endParaRPr b="0" i="0" sz="1000" u="none" cap="none" strike="noStrike">
              <a:solidFill>
                <a:srgbClr val="000000"/>
              </a:solidFill>
              <a:latin typeface="Calibri"/>
              <a:ea typeface="Calibri"/>
              <a:cs typeface="Calibri"/>
              <a:sym typeface="Calibri"/>
            </a:endParaRPr>
          </a:p>
        </p:txBody>
      </p:sp>
      <p:pic>
        <p:nvPicPr>
          <p:cNvPr id="184" name="Google Shape;184;g116fc0163a8_0_4">
            <a:hlinkClick action="ppaction://hlinksldjump" r:id="rId9"/>
          </p:cNvPr>
          <p:cNvPicPr preferRelativeResize="0"/>
          <p:nvPr/>
        </p:nvPicPr>
        <p:blipFill rotWithShape="1">
          <a:blip r:embed="rId4">
            <a:alphaModFix/>
          </a:blip>
          <a:srcRect b="0" l="0" r="0" t="0"/>
          <a:stretch/>
        </p:blipFill>
        <p:spPr>
          <a:xfrm>
            <a:off x="168125" y="1497050"/>
            <a:ext cx="784910" cy="877074"/>
          </a:xfrm>
          <a:prstGeom prst="rect">
            <a:avLst/>
          </a:prstGeom>
          <a:noFill/>
          <a:ln>
            <a:noFill/>
          </a:ln>
        </p:spPr>
      </p:pic>
      <p:pic>
        <p:nvPicPr>
          <p:cNvPr id="185" name="Google Shape;185;g116fc0163a8_0_4">
            <a:hlinkClick action="ppaction://hlinksldjump" r:id="rId10"/>
          </p:cNvPr>
          <p:cNvPicPr preferRelativeResize="0"/>
          <p:nvPr/>
        </p:nvPicPr>
        <p:blipFill rotWithShape="1">
          <a:blip r:embed="rId11">
            <a:alphaModFix/>
          </a:blip>
          <a:srcRect b="0" l="0" r="0" t="0"/>
          <a:stretch/>
        </p:blipFill>
        <p:spPr>
          <a:xfrm>
            <a:off x="1462196" y="1497037"/>
            <a:ext cx="784910" cy="877074"/>
          </a:xfrm>
          <a:prstGeom prst="rect">
            <a:avLst/>
          </a:prstGeom>
          <a:noFill/>
          <a:ln>
            <a:noFill/>
          </a:ln>
        </p:spPr>
      </p:pic>
      <p:cxnSp>
        <p:nvCxnSpPr>
          <p:cNvPr id="186" name="Google Shape;186;g116fc0163a8_0_4"/>
          <p:cNvCxnSpPr/>
          <p:nvPr/>
        </p:nvCxnSpPr>
        <p:spPr>
          <a:xfrm>
            <a:off x="1010268" y="1935587"/>
            <a:ext cx="371100" cy="0"/>
          </a:xfrm>
          <a:prstGeom prst="straightConnector1">
            <a:avLst/>
          </a:prstGeom>
          <a:noFill/>
          <a:ln cap="flat" cmpd="sng" w="19050">
            <a:solidFill>
              <a:srgbClr val="757070"/>
            </a:solidFill>
            <a:prstDash val="solid"/>
            <a:miter lim="800000"/>
            <a:headEnd len="sm" w="sm" type="none"/>
            <a:tailEnd len="sm" w="sm" type="none"/>
          </a:ln>
        </p:spPr>
      </p:cxnSp>
      <p:cxnSp>
        <p:nvCxnSpPr>
          <p:cNvPr id="187" name="Google Shape;187;g116fc0163a8_0_4"/>
          <p:cNvCxnSpPr/>
          <p:nvPr/>
        </p:nvCxnSpPr>
        <p:spPr>
          <a:xfrm>
            <a:off x="2327933" y="1935587"/>
            <a:ext cx="371100" cy="0"/>
          </a:xfrm>
          <a:prstGeom prst="straightConnector1">
            <a:avLst/>
          </a:prstGeom>
          <a:noFill/>
          <a:ln cap="flat" cmpd="sng" w="19050">
            <a:solidFill>
              <a:srgbClr val="757070"/>
            </a:solidFill>
            <a:prstDash val="solid"/>
            <a:miter lim="800000"/>
            <a:headEnd len="sm" w="sm" type="none"/>
            <a:tailEnd len="sm" w="sm" type="none"/>
          </a:ln>
        </p:spPr>
      </p:cxnSp>
      <p:pic>
        <p:nvPicPr>
          <p:cNvPr id="188" name="Google Shape;188;g116fc0163a8_0_4">
            <a:hlinkClick action="ppaction://hlinksldjump" r:id="rId12"/>
          </p:cNvPr>
          <p:cNvPicPr preferRelativeResize="0"/>
          <p:nvPr/>
        </p:nvPicPr>
        <p:blipFill rotWithShape="1">
          <a:blip r:embed="rId13">
            <a:alphaModFix/>
          </a:blip>
          <a:srcRect b="0" l="0" r="0" t="0"/>
          <a:stretch/>
        </p:blipFill>
        <p:spPr>
          <a:xfrm>
            <a:off x="2779851" y="1497037"/>
            <a:ext cx="784910" cy="877074"/>
          </a:xfrm>
          <a:prstGeom prst="rect">
            <a:avLst/>
          </a:prstGeom>
          <a:noFill/>
          <a:ln>
            <a:noFill/>
          </a:ln>
        </p:spPr>
      </p:pic>
      <p:pic>
        <p:nvPicPr>
          <p:cNvPr id="189" name="Google Shape;189;g116fc0163a8_0_4">
            <a:hlinkClick action="ppaction://hlinksldjump" r:id="rId14"/>
          </p:cNvPr>
          <p:cNvPicPr preferRelativeResize="0"/>
          <p:nvPr/>
        </p:nvPicPr>
        <p:blipFill rotWithShape="1">
          <a:blip r:embed="rId15">
            <a:alphaModFix/>
          </a:blip>
          <a:srcRect b="0" l="0" r="0" t="0"/>
          <a:stretch/>
        </p:blipFill>
        <p:spPr>
          <a:xfrm>
            <a:off x="1479027" y="5472025"/>
            <a:ext cx="784923" cy="877074"/>
          </a:xfrm>
          <a:prstGeom prst="rect">
            <a:avLst/>
          </a:prstGeom>
          <a:noFill/>
          <a:ln>
            <a:noFill/>
          </a:ln>
        </p:spPr>
      </p:pic>
      <p:cxnSp>
        <p:nvCxnSpPr>
          <p:cNvPr id="190" name="Google Shape;190;g116fc0163a8_0_4"/>
          <p:cNvCxnSpPr/>
          <p:nvPr/>
        </p:nvCxnSpPr>
        <p:spPr>
          <a:xfrm>
            <a:off x="1019255" y="5910564"/>
            <a:ext cx="371100" cy="0"/>
          </a:xfrm>
          <a:prstGeom prst="straightConnector1">
            <a:avLst/>
          </a:prstGeom>
          <a:noFill/>
          <a:ln cap="flat" cmpd="sng" w="19050">
            <a:solidFill>
              <a:srgbClr val="757070"/>
            </a:solidFill>
            <a:prstDash val="solid"/>
            <a:miter lim="800000"/>
            <a:headEnd len="sm" w="sm" type="none"/>
            <a:tailEnd len="sm" w="sm" type="none"/>
          </a:ln>
        </p:spPr>
      </p:cxnSp>
      <p:cxnSp>
        <p:nvCxnSpPr>
          <p:cNvPr id="191" name="Google Shape;191;g116fc0163a8_0_4"/>
          <p:cNvCxnSpPr/>
          <p:nvPr/>
        </p:nvCxnSpPr>
        <p:spPr>
          <a:xfrm>
            <a:off x="2336939" y="5910564"/>
            <a:ext cx="371100" cy="0"/>
          </a:xfrm>
          <a:prstGeom prst="straightConnector1">
            <a:avLst/>
          </a:prstGeom>
          <a:noFill/>
          <a:ln cap="flat" cmpd="sng" w="19050">
            <a:solidFill>
              <a:srgbClr val="757070"/>
            </a:solidFill>
            <a:prstDash val="solid"/>
            <a:miter lim="800000"/>
            <a:headEnd len="sm" w="sm" type="none"/>
            <a:tailEnd len="sm" w="sm" type="none"/>
          </a:ln>
        </p:spPr>
      </p:cxnSp>
      <p:pic>
        <p:nvPicPr>
          <p:cNvPr id="192" name="Google Shape;192;g116fc0163a8_0_4">
            <a:hlinkClick action="ppaction://hlinksldjump" r:id="rId16"/>
          </p:cNvPr>
          <p:cNvPicPr preferRelativeResize="0"/>
          <p:nvPr/>
        </p:nvPicPr>
        <p:blipFill rotWithShape="1">
          <a:blip r:embed="rId4">
            <a:alphaModFix/>
          </a:blip>
          <a:srcRect b="0" l="0" r="0" t="0"/>
          <a:stretch/>
        </p:blipFill>
        <p:spPr>
          <a:xfrm>
            <a:off x="177100" y="5472025"/>
            <a:ext cx="784923" cy="877074"/>
          </a:xfrm>
          <a:prstGeom prst="rect">
            <a:avLst/>
          </a:prstGeom>
          <a:noFill/>
          <a:ln>
            <a:noFill/>
          </a:ln>
        </p:spPr>
      </p:pic>
      <p:sp>
        <p:nvSpPr>
          <p:cNvPr id="193" name="Google Shape;193;g116fc0163a8_0_4"/>
          <p:cNvSpPr txBox="1"/>
          <p:nvPr/>
        </p:nvSpPr>
        <p:spPr>
          <a:xfrm>
            <a:off x="7513025" y="6428925"/>
            <a:ext cx="3441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7"/>
              </a:rPr>
              <a:t>Go Back to Learning Programs</a:t>
            </a:r>
            <a:endParaRPr b="1" i="0" sz="1400" u="none" cap="none" strike="noStrike">
              <a:solidFill>
                <a:srgbClr val="000000"/>
              </a:solidFill>
              <a:latin typeface="Roboto"/>
              <a:ea typeface="Roboto"/>
              <a:cs typeface="Roboto"/>
              <a:sym typeface="Roboto"/>
            </a:endParaRPr>
          </a:p>
        </p:txBody>
      </p:sp>
      <p:pic>
        <p:nvPicPr>
          <p:cNvPr id="194" name="Google Shape;194;g116fc0163a8_0_4"/>
          <p:cNvPicPr preferRelativeResize="0"/>
          <p:nvPr/>
        </p:nvPicPr>
        <p:blipFill>
          <a:blip r:embed="rId18">
            <a:alphaModFix/>
          </a:blip>
          <a:stretch>
            <a:fillRect/>
          </a:stretch>
        </p:blipFill>
        <p:spPr>
          <a:xfrm>
            <a:off x="5692000" y="-15900"/>
            <a:ext cx="6500000" cy="6500000"/>
          </a:xfrm>
          <a:prstGeom prst="rect">
            <a:avLst/>
          </a:prstGeom>
          <a:noFill/>
          <a:ln>
            <a:noFill/>
          </a:ln>
        </p:spPr>
      </p:pic>
      <p:sp>
        <p:nvSpPr>
          <p:cNvPr id="195" name="Google Shape;195;g116fc0163a8_0_4"/>
          <p:cNvSpPr txBox="1"/>
          <p:nvPr/>
        </p:nvSpPr>
        <p:spPr>
          <a:xfrm>
            <a:off x="2653500" y="629447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Product Management</a:t>
            </a:r>
            <a:endParaRPr b="0" i="0" sz="1000" u="none" cap="none" strike="noStrike">
              <a:solidFill>
                <a:srgbClr val="000000"/>
              </a:solidFill>
              <a:latin typeface="Calibri"/>
              <a:ea typeface="Calibri"/>
              <a:cs typeface="Calibri"/>
              <a:sym typeface="Calibri"/>
            </a:endParaRPr>
          </a:p>
        </p:txBody>
      </p:sp>
      <p:pic>
        <p:nvPicPr>
          <p:cNvPr id="196" name="Google Shape;196;g116fc0163a8_0_4">
            <a:hlinkClick action="ppaction://hlinksldjump" r:id="rId19"/>
          </p:cNvPr>
          <p:cNvPicPr preferRelativeResize="0"/>
          <p:nvPr/>
        </p:nvPicPr>
        <p:blipFill rotWithShape="1">
          <a:blip r:embed="rId20">
            <a:alphaModFix/>
          </a:blip>
          <a:srcRect b="0" l="0" r="0" t="0"/>
          <a:stretch/>
        </p:blipFill>
        <p:spPr>
          <a:xfrm>
            <a:off x="2768513" y="5471400"/>
            <a:ext cx="784275" cy="876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114b27b5351_0_24"/>
          <p:cNvSpPr/>
          <p:nvPr/>
        </p:nvSpPr>
        <p:spPr>
          <a:xfrm>
            <a:off x="-58800" y="-13075"/>
            <a:ext cx="4731000" cy="6889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2" name="Google Shape;202;g114b27b5351_0_24">
            <a:hlinkClick action="ppaction://hlinksldjump" r:id="rId3"/>
          </p:cNvPr>
          <p:cNvPicPr preferRelativeResize="0"/>
          <p:nvPr/>
        </p:nvPicPr>
        <p:blipFill rotWithShape="1">
          <a:blip r:embed="rId4">
            <a:alphaModFix/>
          </a:blip>
          <a:srcRect b="0" l="0" r="0" t="0"/>
          <a:stretch/>
        </p:blipFill>
        <p:spPr>
          <a:xfrm>
            <a:off x="1477929" y="5472026"/>
            <a:ext cx="784257" cy="876350"/>
          </a:xfrm>
          <a:prstGeom prst="rect">
            <a:avLst/>
          </a:prstGeom>
          <a:noFill/>
          <a:ln>
            <a:noFill/>
          </a:ln>
        </p:spPr>
      </p:pic>
      <p:cxnSp>
        <p:nvCxnSpPr>
          <p:cNvPr id="203" name="Google Shape;203;g114b27b5351_0_24"/>
          <p:cNvCxnSpPr/>
          <p:nvPr/>
        </p:nvCxnSpPr>
        <p:spPr>
          <a:xfrm>
            <a:off x="1018546" y="5910201"/>
            <a:ext cx="370800" cy="0"/>
          </a:xfrm>
          <a:prstGeom prst="straightConnector1">
            <a:avLst/>
          </a:prstGeom>
          <a:noFill/>
          <a:ln cap="flat" cmpd="sng" w="19050">
            <a:solidFill>
              <a:srgbClr val="757070"/>
            </a:solidFill>
            <a:prstDash val="solid"/>
            <a:miter lim="800000"/>
            <a:headEnd len="sm" w="sm" type="none"/>
            <a:tailEnd len="sm" w="sm" type="none"/>
          </a:ln>
        </p:spPr>
      </p:cxnSp>
      <p:cxnSp>
        <p:nvCxnSpPr>
          <p:cNvPr id="204" name="Google Shape;204;g114b27b5351_0_24"/>
          <p:cNvCxnSpPr/>
          <p:nvPr/>
        </p:nvCxnSpPr>
        <p:spPr>
          <a:xfrm>
            <a:off x="2335116" y="5910201"/>
            <a:ext cx="370800" cy="0"/>
          </a:xfrm>
          <a:prstGeom prst="straightConnector1">
            <a:avLst/>
          </a:prstGeom>
          <a:noFill/>
          <a:ln cap="flat" cmpd="sng" w="19050">
            <a:solidFill>
              <a:srgbClr val="757070"/>
            </a:solidFill>
            <a:prstDash val="solid"/>
            <a:miter lim="800000"/>
            <a:headEnd len="sm" w="sm" type="none"/>
            <a:tailEnd len="sm" w="sm" type="none"/>
          </a:ln>
        </p:spPr>
      </p:cxnSp>
      <p:pic>
        <p:nvPicPr>
          <p:cNvPr id="205" name="Google Shape;205;g114b27b5351_0_24">
            <a:hlinkClick action="ppaction://hlinksldjump" r:id="rId5"/>
          </p:cNvPr>
          <p:cNvPicPr preferRelativeResize="0"/>
          <p:nvPr/>
        </p:nvPicPr>
        <p:blipFill rotWithShape="1">
          <a:blip r:embed="rId6">
            <a:alphaModFix/>
          </a:blip>
          <a:srcRect b="0" l="0" r="0" t="0"/>
          <a:stretch/>
        </p:blipFill>
        <p:spPr>
          <a:xfrm>
            <a:off x="177103" y="5472026"/>
            <a:ext cx="784257" cy="876350"/>
          </a:xfrm>
          <a:prstGeom prst="rect">
            <a:avLst/>
          </a:prstGeom>
          <a:noFill/>
          <a:ln>
            <a:noFill/>
          </a:ln>
        </p:spPr>
      </p:pic>
      <p:pic>
        <p:nvPicPr>
          <p:cNvPr id="206" name="Google Shape;206;g114b27b5351_0_24">
            <a:hlinkClick action="ppaction://hlinksldjump" r:id="rId7"/>
          </p:cNvPr>
          <p:cNvPicPr preferRelativeResize="0"/>
          <p:nvPr/>
        </p:nvPicPr>
        <p:blipFill rotWithShape="1">
          <a:blip r:embed="rId8">
            <a:alphaModFix/>
          </a:blip>
          <a:srcRect b="0" l="0" r="0" t="0"/>
          <a:stretch/>
        </p:blipFill>
        <p:spPr>
          <a:xfrm>
            <a:off x="2778814" y="5472026"/>
            <a:ext cx="784257" cy="876350"/>
          </a:xfrm>
          <a:prstGeom prst="rect">
            <a:avLst/>
          </a:prstGeom>
          <a:noFill/>
          <a:ln>
            <a:noFill/>
          </a:ln>
        </p:spPr>
      </p:pic>
      <p:pic>
        <p:nvPicPr>
          <p:cNvPr id="207" name="Google Shape;207;g114b27b5351_0_24">
            <a:hlinkClick action="ppaction://hlinksldjump" r:id="rId9"/>
          </p:cNvPr>
          <p:cNvPicPr preferRelativeResize="0"/>
          <p:nvPr/>
        </p:nvPicPr>
        <p:blipFill rotWithShape="1">
          <a:blip r:embed="rId10">
            <a:alphaModFix/>
          </a:blip>
          <a:srcRect b="0" l="0" r="0" t="0"/>
          <a:stretch/>
        </p:blipFill>
        <p:spPr>
          <a:xfrm>
            <a:off x="1476532" y="3511725"/>
            <a:ext cx="771921" cy="862550"/>
          </a:xfrm>
          <a:prstGeom prst="rect">
            <a:avLst/>
          </a:prstGeom>
          <a:noFill/>
          <a:ln>
            <a:noFill/>
          </a:ln>
        </p:spPr>
      </p:pic>
      <p:cxnSp>
        <p:nvCxnSpPr>
          <p:cNvPr id="208" name="Google Shape;208;g114b27b5351_0_24"/>
          <p:cNvCxnSpPr/>
          <p:nvPr/>
        </p:nvCxnSpPr>
        <p:spPr>
          <a:xfrm>
            <a:off x="1024377" y="3943003"/>
            <a:ext cx="364800" cy="0"/>
          </a:xfrm>
          <a:prstGeom prst="straightConnector1">
            <a:avLst/>
          </a:prstGeom>
          <a:noFill/>
          <a:ln cap="flat" cmpd="sng" w="19050">
            <a:solidFill>
              <a:srgbClr val="757070"/>
            </a:solidFill>
            <a:prstDash val="solid"/>
            <a:miter lim="800000"/>
            <a:headEnd len="sm" w="sm" type="none"/>
            <a:tailEnd len="sm" w="sm" type="none"/>
          </a:ln>
        </p:spPr>
      </p:cxnSp>
      <p:cxnSp>
        <p:nvCxnSpPr>
          <p:cNvPr id="209" name="Google Shape;209;g114b27b5351_0_24"/>
          <p:cNvCxnSpPr/>
          <p:nvPr/>
        </p:nvCxnSpPr>
        <p:spPr>
          <a:xfrm>
            <a:off x="2320230" y="3943003"/>
            <a:ext cx="364800" cy="0"/>
          </a:xfrm>
          <a:prstGeom prst="straightConnector1">
            <a:avLst/>
          </a:prstGeom>
          <a:noFill/>
          <a:ln cap="flat" cmpd="sng" w="19050">
            <a:solidFill>
              <a:srgbClr val="757070"/>
            </a:solidFill>
            <a:prstDash val="solid"/>
            <a:miter lim="800000"/>
            <a:headEnd len="sm" w="sm" type="none"/>
            <a:tailEnd len="sm" w="sm" type="none"/>
          </a:ln>
        </p:spPr>
      </p:cxnSp>
      <p:pic>
        <p:nvPicPr>
          <p:cNvPr id="210" name="Google Shape;210;g114b27b5351_0_24">
            <a:hlinkClick action="ppaction://hlinksldjump" r:id="rId11"/>
          </p:cNvPr>
          <p:cNvPicPr preferRelativeResize="0"/>
          <p:nvPr/>
        </p:nvPicPr>
        <p:blipFill rotWithShape="1">
          <a:blip r:embed="rId6">
            <a:alphaModFix/>
          </a:blip>
          <a:srcRect b="0" l="0" r="0" t="0"/>
          <a:stretch/>
        </p:blipFill>
        <p:spPr>
          <a:xfrm>
            <a:off x="196175" y="3511725"/>
            <a:ext cx="771921" cy="862550"/>
          </a:xfrm>
          <a:prstGeom prst="rect">
            <a:avLst/>
          </a:prstGeom>
          <a:noFill/>
          <a:ln>
            <a:noFill/>
          </a:ln>
        </p:spPr>
      </p:pic>
      <p:pic>
        <p:nvPicPr>
          <p:cNvPr id="211" name="Google Shape;211;g114b27b5351_0_24">
            <a:hlinkClick action="ppaction://hlinksldjump" r:id="rId12"/>
          </p:cNvPr>
          <p:cNvPicPr preferRelativeResize="0"/>
          <p:nvPr/>
        </p:nvPicPr>
        <p:blipFill rotWithShape="1">
          <a:blip r:embed="rId13">
            <a:alphaModFix/>
          </a:blip>
          <a:srcRect b="0" l="0" r="0" t="0"/>
          <a:stretch/>
        </p:blipFill>
        <p:spPr>
          <a:xfrm>
            <a:off x="2756947" y="3526249"/>
            <a:ext cx="771921" cy="862550"/>
          </a:xfrm>
          <a:prstGeom prst="rect">
            <a:avLst/>
          </a:prstGeom>
          <a:noFill/>
          <a:ln>
            <a:noFill/>
          </a:ln>
        </p:spPr>
      </p:pic>
      <p:pic>
        <p:nvPicPr>
          <p:cNvPr id="212" name="Google Shape;212;g114b27b5351_0_24">
            <a:hlinkClick action="ppaction://hlinksldjump" r:id="rId14"/>
          </p:cNvPr>
          <p:cNvPicPr preferRelativeResize="0"/>
          <p:nvPr/>
        </p:nvPicPr>
        <p:blipFill rotWithShape="1">
          <a:blip r:embed="rId15">
            <a:alphaModFix/>
          </a:blip>
          <a:srcRect b="0" l="0" r="0" t="0"/>
          <a:stretch/>
        </p:blipFill>
        <p:spPr>
          <a:xfrm>
            <a:off x="1468994" y="1498373"/>
            <a:ext cx="784284" cy="876359"/>
          </a:xfrm>
          <a:prstGeom prst="rect">
            <a:avLst/>
          </a:prstGeom>
          <a:noFill/>
          <a:ln>
            <a:noFill/>
          </a:ln>
        </p:spPr>
      </p:pic>
      <p:cxnSp>
        <p:nvCxnSpPr>
          <p:cNvPr id="213" name="Google Shape;213;g114b27b5351_0_24"/>
          <p:cNvCxnSpPr/>
          <p:nvPr/>
        </p:nvCxnSpPr>
        <p:spPr>
          <a:xfrm>
            <a:off x="1009597" y="1936551"/>
            <a:ext cx="370800" cy="0"/>
          </a:xfrm>
          <a:prstGeom prst="straightConnector1">
            <a:avLst/>
          </a:prstGeom>
          <a:noFill/>
          <a:ln cap="flat" cmpd="sng" w="19050">
            <a:solidFill>
              <a:srgbClr val="757070"/>
            </a:solidFill>
            <a:prstDash val="solid"/>
            <a:miter lim="800000"/>
            <a:headEnd len="sm" w="sm" type="none"/>
            <a:tailEnd len="sm" w="sm" type="none"/>
          </a:ln>
        </p:spPr>
      </p:cxnSp>
      <p:cxnSp>
        <p:nvCxnSpPr>
          <p:cNvPr id="214" name="Google Shape;214;g114b27b5351_0_24"/>
          <p:cNvCxnSpPr/>
          <p:nvPr/>
        </p:nvCxnSpPr>
        <p:spPr>
          <a:xfrm>
            <a:off x="2326207" y="1936551"/>
            <a:ext cx="370800" cy="0"/>
          </a:xfrm>
          <a:prstGeom prst="straightConnector1">
            <a:avLst/>
          </a:prstGeom>
          <a:noFill/>
          <a:ln cap="flat" cmpd="sng" w="19050">
            <a:solidFill>
              <a:srgbClr val="757070"/>
            </a:solidFill>
            <a:prstDash val="solid"/>
            <a:miter lim="800000"/>
            <a:headEnd len="sm" w="sm" type="none"/>
            <a:tailEnd len="sm" w="sm" type="none"/>
          </a:ln>
        </p:spPr>
      </p:cxnSp>
      <p:pic>
        <p:nvPicPr>
          <p:cNvPr id="215" name="Google Shape;215;g114b27b5351_0_24">
            <a:hlinkClick action="ppaction://hlinksldjump" r:id="rId16"/>
          </p:cNvPr>
          <p:cNvPicPr preferRelativeResize="0"/>
          <p:nvPr/>
        </p:nvPicPr>
        <p:blipFill rotWithShape="1">
          <a:blip r:embed="rId6">
            <a:alphaModFix/>
          </a:blip>
          <a:srcRect b="0" l="0" r="0" t="0"/>
          <a:stretch/>
        </p:blipFill>
        <p:spPr>
          <a:xfrm>
            <a:off x="168128" y="1498373"/>
            <a:ext cx="784284" cy="876359"/>
          </a:xfrm>
          <a:prstGeom prst="rect">
            <a:avLst/>
          </a:prstGeom>
          <a:noFill/>
          <a:ln>
            <a:noFill/>
          </a:ln>
        </p:spPr>
      </p:pic>
      <p:sp>
        <p:nvSpPr>
          <p:cNvPr id="216" name="Google Shape;216;g114b27b5351_0_24"/>
          <p:cNvSpPr/>
          <p:nvPr/>
        </p:nvSpPr>
        <p:spPr>
          <a:xfrm rot="-8100000">
            <a:off x="2242388" y="993088"/>
            <a:ext cx="4871824" cy="4871824"/>
          </a:xfrm>
          <a:prstGeom prst="rtTriangle">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7" name="Google Shape;217;g114b27b5351_0_24"/>
          <p:cNvCxnSpPr/>
          <p:nvPr/>
        </p:nvCxnSpPr>
        <p:spPr>
          <a:xfrm>
            <a:off x="1010254" y="3950277"/>
            <a:ext cx="371100" cy="0"/>
          </a:xfrm>
          <a:prstGeom prst="straightConnector1">
            <a:avLst/>
          </a:prstGeom>
          <a:noFill/>
          <a:ln cap="flat" cmpd="sng" w="19050">
            <a:solidFill>
              <a:srgbClr val="757070"/>
            </a:solidFill>
            <a:prstDash val="solid"/>
            <a:miter lim="800000"/>
            <a:headEnd len="sm" w="sm" type="none"/>
            <a:tailEnd len="sm" w="sm" type="none"/>
          </a:ln>
        </p:spPr>
      </p:cxnSp>
      <p:cxnSp>
        <p:nvCxnSpPr>
          <p:cNvPr id="218" name="Google Shape;218;g114b27b5351_0_24"/>
          <p:cNvCxnSpPr/>
          <p:nvPr/>
        </p:nvCxnSpPr>
        <p:spPr>
          <a:xfrm>
            <a:off x="2327913" y="3950277"/>
            <a:ext cx="371100" cy="0"/>
          </a:xfrm>
          <a:prstGeom prst="straightConnector1">
            <a:avLst/>
          </a:prstGeom>
          <a:noFill/>
          <a:ln cap="flat" cmpd="sng" w="19050">
            <a:solidFill>
              <a:srgbClr val="757070"/>
            </a:solidFill>
            <a:prstDash val="solid"/>
            <a:miter lim="800000"/>
            <a:headEnd len="sm" w="sm" type="none"/>
            <a:tailEnd len="sm" w="sm" type="none"/>
          </a:ln>
        </p:spPr>
      </p:cxnSp>
      <p:sp>
        <p:nvSpPr>
          <p:cNvPr id="219" name="Google Shape;219;g114b27b5351_0_24"/>
          <p:cNvSpPr txBox="1"/>
          <p:nvPr/>
        </p:nvSpPr>
        <p:spPr>
          <a:xfrm>
            <a:off x="66700" y="43275"/>
            <a:ext cx="7666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oboto"/>
                <a:ea typeface="Roboto"/>
                <a:cs typeface="Roboto"/>
                <a:sym typeface="Roboto"/>
              </a:rPr>
              <a:t>TRACKS IN VALUE DELIVERY</a:t>
            </a:r>
            <a:endParaRPr b="1" i="0" sz="2200" u="none" cap="none" strike="noStrike">
              <a:solidFill>
                <a:schemeClr val="dk1"/>
              </a:solidFill>
              <a:latin typeface="Roboto"/>
              <a:ea typeface="Roboto"/>
              <a:cs typeface="Roboto"/>
              <a:sym typeface="Roboto"/>
            </a:endParaRPr>
          </a:p>
        </p:txBody>
      </p:sp>
      <p:sp>
        <p:nvSpPr>
          <p:cNvPr id="220" name="Google Shape;220;g114b27b5351_0_24"/>
          <p:cNvSpPr txBox="1"/>
          <p:nvPr/>
        </p:nvSpPr>
        <p:spPr>
          <a:xfrm>
            <a:off x="76200" y="3116950"/>
            <a:ext cx="35916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Delivery Management</a:t>
            </a:r>
            <a:endParaRPr b="1" i="0" sz="1900" u="none" cap="none" strike="noStrike">
              <a:solidFill>
                <a:schemeClr val="dk1"/>
              </a:solidFill>
              <a:latin typeface="Roboto"/>
              <a:ea typeface="Roboto"/>
              <a:cs typeface="Roboto"/>
              <a:sym typeface="Roboto"/>
            </a:endParaRPr>
          </a:p>
        </p:txBody>
      </p:sp>
      <p:sp>
        <p:nvSpPr>
          <p:cNvPr id="221" name="Google Shape;221;g114b27b5351_0_24"/>
          <p:cNvSpPr txBox="1"/>
          <p:nvPr/>
        </p:nvSpPr>
        <p:spPr>
          <a:xfrm>
            <a:off x="66700" y="5086500"/>
            <a:ext cx="35916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Agile Engineering</a:t>
            </a:r>
            <a:endParaRPr b="1" i="0" sz="1900" u="none" cap="none" strike="noStrike">
              <a:solidFill>
                <a:schemeClr val="dk1"/>
              </a:solidFill>
              <a:latin typeface="Roboto"/>
              <a:ea typeface="Roboto"/>
              <a:cs typeface="Roboto"/>
              <a:sym typeface="Roboto"/>
            </a:endParaRPr>
          </a:p>
        </p:txBody>
      </p:sp>
      <p:sp>
        <p:nvSpPr>
          <p:cNvPr id="222" name="Google Shape;222;g114b27b5351_0_24"/>
          <p:cNvSpPr txBox="1"/>
          <p:nvPr/>
        </p:nvSpPr>
        <p:spPr>
          <a:xfrm>
            <a:off x="152400" y="1109850"/>
            <a:ext cx="35916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Product Management</a:t>
            </a:r>
            <a:endParaRPr b="1" i="0" sz="19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Roboto"/>
              <a:ea typeface="Roboto"/>
              <a:cs typeface="Roboto"/>
              <a:sym typeface="Roboto"/>
            </a:endParaRPr>
          </a:p>
        </p:txBody>
      </p:sp>
      <p:sp>
        <p:nvSpPr>
          <p:cNvPr id="223" name="Google Shape;223;g114b27b5351_0_24"/>
          <p:cNvSpPr txBox="1"/>
          <p:nvPr/>
        </p:nvSpPr>
        <p:spPr>
          <a:xfrm>
            <a:off x="76200" y="4332163"/>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Agile Fundamentals</a:t>
            </a:r>
            <a:endParaRPr b="0" i="0" sz="1000" u="none" cap="none" strike="noStrike">
              <a:solidFill>
                <a:srgbClr val="000000"/>
              </a:solidFill>
              <a:latin typeface="Calibri"/>
              <a:ea typeface="Calibri"/>
              <a:cs typeface="Calibri"/>
              <a:sym typeface="Calibri"/>
            </a:endParaRPr>
          </a:p>
        </p:txBody>
      </p:sp>
      <p:sp>
        <p:nvSpPr>
          <p:cNvPr id="224" name="Google Shape;224;g114b27b5351_0_24"/>
          <p:cNvSpPr txBox="1"/>
          <p:nvPr/>
        </p:nvSpPr>
        <p:spPr>
          <a:xfrm>
            <a:off x="1364850" y="4334925"/>
            <a:ext cx="10143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Project and Delivery Management</a:t>
            </a:r>
            <a:endParaRPr b="0" i="0" sz="1000" u="none" cap="none" strike="noStrike">
              <a:solidFill>
                <a:srgbClr val="000000"/>
              </a:solidFill>
              <a:latin typeface="Calibri"/>
              <a:ea typeface="Calibri"/>
              <a:cs typeface="Calibri"/>
              <a:sym typeface="Calibri"/>
            </a:endParaRPr>
          </a:p>
        </p:txBody>
      </p:sp>
      <p:sp>
        <p:nvSpPr>
          <p:cNvPr id="225" name="Google Shape;225;g114b27b5351_0_24"/>
          <p:cNvSpPr txBox="1"/>
          <p:nvPr/>
        </p:nvSpPr>
        <p:spPr>
          <a:xfrm>
            <a:off x="2653500" y="433492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Delivery at Scale</a:t>
            </a:r>
            <a:endParaRPr b="0" i="0" sz="1000" u="none" cap="none" strike="noStrike">
              <a:solidFill>
                <a:srgbClr val="000000"/>
              </a:solidFill>
              <a:latin typeface="Calibri"/>
              <a:ea typeface="Calibri"/>
              <a:cs typeface="Calibri"/>
              <a:sym typeface="Calibri"/>
            </a:endParaRPr>
          </a:p>
        </p:txBody>
      </p:sp>
      <p:sp>
        <p:nvSpPr>
          <p:cNvPr id="226" name="Google Shape;226;g114b27b5351_0_24"/>
          <p:cNvSpPr txBox="1"/>
          <p:nvPr/>
        </p:nvSpPr>
        <p:spPr>
          <a:xfrm>
            <a:off x="2614300" y="2321450"/>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Product Management</a:t>
            </a:r>
            <a:endParaRPr b="0" i="0" sz="1000" u="none" cap="none" strike="noStrike">
              <a:solidFill>
                <a:srgbClr val="000000"/>
              </a:solidFill>
              <a:latin typeface="Calibri"/>
              <a:ea typeface="Calibri"/>
              <a:cs typeface="Calibri"/>
              <a:sym typeface="Calibri"/>
            </a:endParaRPr>
          </a:p>
        </p:txBody>
      </p:sp>
      <p:sp>
        <p:nvSpPr>
          <p:cNvPr id="227" name="Google Shape;227;g114b27b5351_0_24"/>
          <p:cNvSpPr txBox="1"/>
          <p:nvPr/>
        </p:nvSpPr>
        <p:spPr>
          <a:xfrm>
            <a:off x="1364850" y="2321450"/>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Product Ownership</a:t>
            </a:r>
            <a:endParaRPr b="0" i="0" sz="1000" u="none" cap="none" strike="noStrike">
              <a:solidFill>
                <a:srgbClr val="000000"/>
              </a:solidFill>
              <a:latin typeface="Calibri"/>
              <a:ea typeface="Calibri"/>
              <a:cs typeface="Calibri"/>
              <a:sym typeface="Calibri"/>
            </a:endParaRPr>
          </a:p>
        </p:txBody>
      </p:sp>
      <p:sp>
        <p:nvSpPr>
          <p:cNvPr id="228" name="Google Shape;228;g114b27b5351_0_24"/>
          <p:cNvSpPr txBox="1"/>
          <p:nvPr/>
        </p:nvSpPr>
        <p:spPr>
          <a:xfrm>
            <a:off x="76200" y="2321450"/>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Fundamentals</a:t>
            </a:r>
            <a:endParaRPr b="0" i="0" sz="1000" u="none" cap="none" strike="noStrike">
              <a:solidFill>
                <a:srgbClr val="000000"/>
              </a:solidFill>
              <a:latin typeface="Calibri"/>
              <a:ea typeface="Calibri"/>
              <a:cs typeface="Calibri"/>
              <a:sym typeface="Calibri"/>
            </a:endParaRPr>
          </a:p>
        </p:txBody>
      </p:sp>
      <p:sp>
        <p:nvSpPr>
          <p:cNvPr id="229" name="Google Shape;229;g114b27b5351_0_24"/>
          <p:cNvSpPr txBox="1"/>
          <p:nvPr/>
        </p:nvSpPr>
        <p:spPr>
          <a:xfrm>
            <a:off x="76200" y="634287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Fundamentals</a:t>
            </a:r>
            <a:endParaRPr b="0" i="0" sz="1000" u="none" cap="none" strike="noStrike">
              <a:solidFill>
                <a:srgbClr val="000000"/>
              </a:solidFill>
              <a:latin typeface="Calibri"/>
              <a:ea typeface="Calibri"/>
              <a:cs typeface="Calibri"/>
              <a:sym typeface="Calibri"/>
            </a:endParaRPr>
          </a:p>
        </p:txBody>
      </p:sp>
      <p:sp>
        <p:nvSpPr>
          <p:cNvPr id="230" name="Google Shape;230;g114b27b5351_0_24"/>
          <p:cNvSpPr txBox="1"/>
          <p:nvPr/>
        </p:nvSpPr>
        <p:spPr>
          <a:xfrm>
            <a:off x="1364850" y="634287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Programming</a:t>
            </a:r>
            <a:endParaRPr b="0" i="0" sz="1000" u="none" cap="none" strike="noStrike">
              <a:solidFill>
                <a:srgbClr val="000000"/>
              </a:solidFill>
              <a:latin typeface="Calibri"/>
              <a:ea typeface="Calibri"/>
              <a:cs typeface="Calibri"/>
              <a:sym typeface="Calibri"/>
            </a:endParaRPr>
          </a:p>
        </p:txBody>
      </p:sp>
      <p:sp>
        <p:nvSpPr>
          <p:cNvPr id="231" name="Google Shape;231;g114b27b5351_0_24"/>
          <p:cNvSpPr txBox="1"/>
          <p:nvPr/>
        </p:nvSpPr>
        <p:spPr>
          <a:xfrm>
            <a:off x="2690500" y="6359025"/>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Software Design</a:t>
            </a:r>
            <a:endParaRPr b="0" i="0" sz="1000" u="none" cap="none" strike="noStrike">
              <a:solidFill>
                <a:srgbClr val="000000"/>
              </a:solidFill>
              <a:latin typeface="Calibri"/>
              <a:ea typeface="Calibri"/>
              <a:cs typeface="Calibri"/>
              <a:sym typeface="Calibri"/>
            </a:endParaRPr>
          </a:p>
        </p:txBody>
      </p:sp>
      <p:sp>
        <p:nvSpPr>
          <p:cNvPr id="232" name="Google Shape;232;g114b27b5351_0_24"/>
          <p:cNvSpPr txBox="1"/>
          <p:nvPr/>
        </p:nvSpPr>
        <p:spPr>
          <a:xfrm>
            <a:off x="7513025" y="6428925"/>
            <a:ext cx="3441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7"/>
              </a:rPr>
              <a:t>Go Back to Learning Programs</a:t>
            </a:r>
            <a:endParaRPr b="1" i="0" sz="1400" u="none" cap="none" strike="noStrike">
              <a:solidFill>
                <a:srgbClr val="000000"/>
              </a:solidFill>
              <a:latin typeface="Roboto"/>
              <a:ea typeface="Roboto"/>
              <a:cs typeface="Roboto"/>
              <a:sym typeface="Roboto"/>
            </a:endParaRPr>
          </a:p>
        </p:txBody>
      </p:sp>
      <p:pic>
        <p:nvPicPr>
          <p:cNvPr id="233" name="Google Shape;233;g114b27b5351_0_24">
            <a:hlinkClick action="ppaction://hlinksldjump" r:id="rId18"/>
          </p:cNvPr>
          <p:cNvPicPr preferRelativeResize="0"/>
          <p:nvPr/>
        </p:nvPicPr>
        <p:blipFill rotWithShape="1">
          <a:blip r:embed="rId19">
            <a:alphaModFix/>
          </a:blip>
          <a:srcRect b="0" l="0" r="0" t="0"/>
          <a:stretch/>
        </p:blipFill>
        <p:spPr>
          <a:xfrm>
            <a:off x="2729313" y="1498375"/>
            <a:ext cx="784275" cy="876350"/>
          </a:xfrm>
          <a:prstGeom prst="rect">
            <a:avLst/>
          </a:prstGeom>
          <a:noFill/>
          <a:ln>
            <a:noFill/>
          </a:ln>
        </p:spPr>
      </p:pic>
      <p:pic>
        <p:nvPicPr>
          <p:cNvPr id="234" name="Google Shape;234;g114b27b5351_0_24"/>
          <p:cNvPicPr preferRelativeResize="0"/>
          <p:nvPr/>
        </p:nvPicPr>
        <p:blipFill>
          <a:blip r:embed="rId20">
            <a:alphaModFix/>
          </a:blip>
          <a:stretch>
            <a:fillRect/>
          </a:stretch>
        </p:blipFill>
        <p:spPr>
          <a:xfrm>
            <a:off x="5705125" y="-15900"/>
            <a:ext cx="6486874" cy="64868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114b27b5351_0_64"/>
          <p:cNvSpPr/>
          <p:nvPr/>
        </p:nvSpPr>
        <p:spPr>
          <a:xfrm>
            <a:off x="-58800" y="-13075"/>
            <a:ext cx="4731000" cy="68898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0" name="Google Shape;240;g114b27b5351_0_64">
            <a:hlinkClick action="ppaction://hlinksldjump" r:id="rId3"/>
          </p:cNvPr>
          <p:cNvPicPr preferRelativeResize="0"/>
          <p:nvPr/>
        </p:nvPicPr>
        <p:blipFill rotWithShape="1">
          <a:blip r:embed="rId4">
            <a:alphaModFix/>
          </a:blip>
          <a:srcRect b="0" l="0" r="0" t="0"/>
          <a:stretch/>
        </p:blipFill>
        <p:spPr>
          <a:xfrm>
            <a:off x="1610119" y="3972048"/>
            <a:ext cx="784306" cy="876384"/>
          </a:xfrm>
          <a:prstGeom prst="rect">
            <a:avLst/>
          </a:prstGeom>
          <a:noFill/>
          <a:ln>
            <a:noFill/>
          </a:ln>
        </p:spPr>
      </p:pic>
      <p:cxnSp>
        <p:nvCxnSpPr>
          <p:cNvPr id="241" name="Google Shape;241;g114b27b5351_0_64"/>
          <p:cNvCxnSpPr/>
          <p:nvPr/>
        </p:nvCxnSpPr>
        <p:spPr>
          <a:xfrm>
            <a:off x="1150708" y="4410240"/>
            <a:ext cx="370800" cy="0"/>
          </a:xfrm>
          <a:prstGeom prst="straightConnector1">
            <a:avLst/>
          </a:prstGeom>
          <a:noFill/>
          <a:ln cap="flat" cmpd="sng" w="19050">
            <a:solidFill>
              <a:srgbClr val="757070"/>
            </a:solidFill>
            <a:prstDash val="solid"/>
            <a:miter lim="800000"/>
            <a:headEnd len="sm" w="sm" type="none"/>
            <a:tailEnd len="sm" w="sm" type="none"/>
          </a:ln>
        </p:spPr>
      </p:cxnSp>
      <p:cxnSp>
        <p:nvCxnSpPr>
          <p:cNvPr id="242" name="Google Shape;242;g114b27b5351_0_64"/>
          <p:cNvCxnSpPr/>
          <p:nvPr/>
        </p:nvCxnSpPr>
        <p:spPr>
          <a:xfrm>
            <a:off x="2467355" y="4410240"/>
            <a:ext cx="370800" cy="0"/>
          </a:xfrm>
          <a:prstGeom prst="straightConnector1">
            <a:avLst/>
          </a:prstGeom>
          <a:noFill/>
          <a:ln cap="flat" cmpd="sng" w="19050">
            <a:solidFill>
              <a:srgbClr val="757070"/>
            </a:solidFill>
            <a:prstDash val="solid"/>
            <a:miter lim="800000"/>
            <a:headEnd len="sm" w="sm" type="none"/>
            <a:tailEnd len="sm" w="sm" type="none"/>
          </a:ln>
        </p:spPr>
      </p:cxnSp>
      <p:pic>
        <p:nvPicPr>
          <p:cNvPr id="243" name="Google Shape;243;g114b27b5351_0_64">
            <a:hlinkClick action="ppaction://hlinksldjump" r:id="rId5"/>
          </p:cNvPr>
          <p:cNvPicPr preferRelativeResize="0"/>
          <p:nvPr/>
        </p:nvPicPr>
        <p:blipFill rotWithShape="1">
          <a:blip r:embed="rId6">
            <a:alphaModFix/>
          </a:blip>
          <a:srcRect b="0" l="0" r="0" t="0"/>
          <a:stretch/>
        </p:blipFill>
        <p:spPr>
          <a:xfrm>
            <a:off x="309215" y="3972048"/>
            <a:ext cx="784306" cy="876384"/>
          </a:xfrm>
          <a:prstGeom prst="rect">
            <a:avLst/>
          </a:prstGeom>
          <a:noFill/>
          <a:ln>
            <a:noFill/>
          </a:ln>
        </p:spPr>
      </p:pic>
      <p:pic>
        <p:nvPicPr>
          <p:cNvPr id="244" name="Google Shape;244;g114b27b5351_0_64">
            <a:hlinkClick action="ppaction://hlinksldjump" r:id="rId7"/>
          </p:cNvPr>
          <p:cNvPicPr preferRelativeResize="0"/>
          <p:nvPr/>
        </p:nvPicPr>
        <p:blipFill rotWithShape="1">
          <a:blip r:embed="rId8">
            <a:alphaModFix/>
          </a:blip>
          <a:srcRect b="0" l="0" r="0" t="0"/>
          <a:stretch/>
        </p:blipFill>
        <p:spPr>
          <a:xfrm>
            <a:off x="2884784" y="3972740"/>
            <a:ext cx="784306" cy="876384"/>
          </a:xfrm>
          <a:prstGeom prst="rect">
            <a:avLst/>
          </a:prstGeom>
          <a:noFill/>
          <a:ln>
            <a:noFill/>
          </a:ln>
        </p:spPr>
      </p:pic>
      <p:pic>
        <p:nvPicPr>
          <p:cNvPr id="245" name="Google Shape;245;g114b27b5351_0_64">
            <a:hlinkClick action="ppaction://hlinksldjump" r:id="rId9"/>
          </p:cNvPr>
          <p:cNvPicPr preferRelativeResize="0"/>
          <p:nvPr/>
        </p:nvPicPr>
        <p:blipFill rotWithShape="1">
          <a:blip r:embed="rId10">
            <a:alphaModFix/>
          </a:blip>
          <a:srcRect b="0" l="0" r="0" t="0"/>
          <a:stretch/>
        </p:blipFill>
        <p:spPr>
          <a:xfrm>
            <a:off x="1592696" y="1958663"/>
            <a:ext cx="782825" cy="876384"/>
          </a:xfrm>
          <a:prstGeom prst="rect">
            <a:avLst/>
          </a:prstGeom>
          <a:noFill/>
          <a:ln>
            <a:noFill/>
          </a:ln>
        </p:spPr>
      </p:pic>
      <p:pic>
        <p:nvPicPr>
          <p:cNvPr id="246" name="Google Shape;246;g114b27b5351_0_64">
            <a:hlinkClick action="ppaction://hlinksldjump" r:id="rId11"/>
          </p:cNvPr>
          <p:cNvPicPr preferRelativeResize="0"/>
          <p:nvPr/>
        </p:nvPicPr>
        <p:blipFill rotWithShape="1">
          <a:blip r:embed="rId6">
            <a:alphaModFix/>
          </a:blip>
          <a:srcRect b="0" l="0" r="0" t="0"/>
          <a:stretch/>
        </p:blipFill>
        <p:spPr>
          <a:xfrm>
            <a:off x="294250" y="1958663"/>
            <a:ext cx="782825" cy="876384"/>
          </a:xfrm>
          <a:prstGeom prst="rect">
            <a:avLst/>
          </a:prstGeom>
          <a:noFill/>
          <a:ln>
            <a:noFill/>
          </a:ln>
        </p:spPr>
      </p:pic>
      <p:pic>
        <p:nvPicPr>
          <p:cNvPr id="247" name="Google Shape;247;g114b27b5351_0_64">
            <a:hlinkClick action="ppaction://hlinksldjump" r:id="rId12"/>
          </p:cNvPr>
          <p:cNvPicPr preferRelativeResize="0"/>
          <p:nvPr/>
        </p:nvPicPr>
        <p:blipFill rotWithShape="1">
          <a:blip r:embed="rId13">
            <a:alphaModFix/>
          </a:blip>
          <a:srcRect b="0" l="0" r="0" t="0"/>
          <a:stretch/>
        </p:blipFill>
        <p:spPr>
          <a:xfrm>
            <a:off x="2891200" y="1959355"/>
            <a:ext cx="782825" cy="876384"/>
          </a:xfrm>
          <a:prstGeom prst="rect">
            <a:avLst/>
          </a:prstGeom>
          <a:noFill/>
          <a:ln>
            <a:noFill/>
          </a:ln>
        </p:spPr>
      </p:pic>
      <p:sp>
        <p:nvSpPr>
          <p:cNvPr id="248" name="Google Shape;248;g114b27b5351_0_64"/>
          <p:cNvSpPr/>
          <p:nvPr/>
        </p:nvSpPr>
        <p:spPr>
          <a:xfrm rot="-8100000">
            <a:off x="2242388" y="993088"/>
            <a:ext cx="4871824" cy="4871824"/>
          </a:xfrm>
          <a:prstGeom prst="rtTriangle">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49" name="Google Shape;249;g114b27b5351_0_64"/>
          <p:cNvCxnSpPr/>
          <p:nvPr/>
        </p:nvCxnSpPr>
        <p:spPr>
          <a:xfrm>
            <a:off x="1127404" y="4410590"/>
            <a:ext cx="371100" cy="0"/>
          </a:xfrm>
          <a:prstGeom prst="straightConnector1">
            <a:avLst/>
          </a:prstGeom>
          <a:noFill/>
          <a:ln cap="flat" cmpd="sng" w="19050">
            <a:solidFill>
              <a:srgbClr val="757070"/>
            </a:solidFill>
            <a:prstDash val="solid"/>
            <a:miter lim="800000"/>
            <a:headEnd len="sm" w="sm" type="none"/>
            <a:tailEnd len="sm" w="sm" type="none"/>
          </a:ln>
        </p:spPr>
      </p:cxnSp>
      <p:cxnSp>
        <p:nvCxnSpPr>
          <p:cNvPr id="250" name="Google Shape;250;g114b27b5351_0_64"/>
          <p:cNvCxnSpPr/>
          <p:nvPr/>
        </p:nvCxnSpPr>
        <p:spPr>
          <a:xfrm>
            <a:off x="2445063" y="4410590"/>
            <a:ext cx="371100" cy="0"/>
          </a:xfrm>
          <a:prstGeom prst="straightConnector1">
            <a:avLst/>
          </a:prstGeom>
          <a:noFill/>
          <a:ln cap="flat" cmpd="sng" w="19050">
            <a:solidFill>
              <a:srgbClr val="757070"/>
            </a:solidFill>
            <a:prstDash val="solid"/>
            <a:miter lim="800000"/>
            <a:headEnd len="sm" w="sm" type="none"/>
            <a:tailEnd len="sm" w="sm" type="none"/>
          </a:ln>
        </p:spPr>
      </p:cxnSp>
      <p:sp>
        <p:nvSpPr>
          <p:cNvPr id="251" name="Google Shape;251;g114b27b5351_0_64"/>
          <p:cNvSpPr txBox="1"/>
          <p:nvPr/>
        </p:nvSpPr>
        <p:spPr>
          <a:xfrm>
            <a:off x="66700" y="43275"/>
            <a:ext cx="7666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Roboto"/>
                <a:ea typeface="Roboto"/>
                <a:cs typeface="Roboto"/>
                <a:sym typeface="Roboto"/>
              </a:rPr>
              <a:t>TRACKS IN VALUE DELIVERY</a:t>
            </a:r>
            <a:endParaRPr b="1" i="0" sz="2200" u="none" cap="none" strike="noStrike">
              <a:solidFill>
                <a:schemeClr val="dk1"/>
              </a:solidFill>
              <a:latin typeface="Roboto"/>
              <a:ea typeface="Roboto"/>
              <a:cs typeface="Roboto"/>
              <a:sym typeface="Roboto"/>
            </a:endParaRPr>
          </a:p>
        </p:txBody>
      </p:sp>
      <p:sp>
        <p:nvSpPr>
          <p:cNvPr id="252" name="Google Shape;252;g114b27b5351_0_64"/>
          <p:cNvSpPr txBox="1"/>
          <p:nvPr/>
        </p:nvSpPr>
        <p:spPr>
          <a:xfrm>
            <a:off x="193350" y="3577263"/>
            <a:ext cx="35916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DevOps</a:t>
            </a:r>
            <a:endParaRPr b="1" i="0" sz="1900" u="none" cap="none" strike="noStrike">
              <a:solidFill>
                <a:schemeClr val="dk1"/>
              </a:solidFill>
              <a:latin typeface="Roboto"/>
              <a:ea typeface="Roboto"/>
              <a:cs typeface="Roboto"/>
              <a:sym typeface="Roboto"/>
            </a:endParaRPr>
          </a:p>
        </p:txBody>
      </p:sp>
      <p:sp>
        <p:nvSpPr>
          <p:cNvPr id="253" name="Google Shape;253;g114b27b5351_0_64"/>
          <p:cNvSpPr txBox="1"/>
          <p:nvPr/>
        </p:nvSpPr>
        <p:spPr>
          <a:xfrm>
            <a:off x="269550" y="1570163"/>
            <a:ext cx="35916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Roboto"/>
                <a:ea typeface="Roboto"/>
                <a:cs typeface="Roboto"/>
                <a:sym typeface="Roboto"/>
              </a:rPr>
              <a:t>Agile Testing</a:t>
            </a:r>
            <a:endParaRPr b="1" i="0" sz="1900" u="none" cap="none" strike="noStrike">
              <a:solidFill>
                <a:schemeClr val="dk1"/>
              </a:solidFill>
              <a:latin typeface="Roboto"/>
              <a:ea typeface="Roboto"/>
              <a:cs typeface="Roboto"/>
              <a:sym typeface="Roboto"/>
            </a:endParaRPr>
          </a:p>
        </p:txBody>
      </p:sp>
      <p:sp>
        <p:nvSpPr>
          <p:cNvPr id="254" name="Google Shape;254;g114b27b5351_0_64"/>
          <p:cNvSpPr txBox="1"/>
          <p:nvPr/>
        </p:nvSpPr>
        <p:spPr>
          <a:xfrm>
            <a:off x="193350" y="4792476"/>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Agile Fundamentals</a:t>
            </a:r>
            <a:endParaRPr b="0" i="0" sz="1000" u="none" cap="none" strike="noStrike">
              <a:solidFill>
                <a:schemeClr val="dk1"/>
              </a:solidFill>
              <a:latin typeface="Calibri"/>
              <a:ea typeface="Calibri"/>
              <a:cs typeface="Calibri"/>
              <a:sym typeface="Calibri"/>
            </a:endParaRPr>
          </a:p>
        </p:txBody>
      </p:sp>
      <p:sp>
        <p:nvSpPr>
          <p:cNvPr id="255" name="Google Shape;255;g114b27b5351_0_64"/>
          <p:cNvSpPr txBox="1"/>
          <p:nvPr/>
        </p:nvSpPr>
        <p:spPr>
          <a:xfrm>
            <a:off x="1482000" y="4795238"/>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Foundations of DevOps</a:t>
            </a:r>
            <a:endParaRPr b="0" i="0" sz="1000" u="none" cap="none" strike="noStrike">
              <a:solidFill>
                <a:srgbClr val="000000"/>
              </a:solidFill>
              <a:latin typeface="Calibri"/>
              <a:ea typeface="Calibri"/>
              <a:cs typeface="Calibri"/>
              <a:sym typeface="Calibri"/>
            </a:endParaRPr>
          </a:p>
        </p:txBody>
      </p:sp>
      <p:sp>
        <p:nvSpPr>
          <p:cNvPr id="256" name="Google Shape;256;g114b27b5351_0_64"/>
          <p:cNvSpPr txBox="1"/>
          <p:nvPr/>
        </p:nvSpPr>
        <p:spPr>
          <a:xfrm>
            <a:off x="2770650" y="4795238"/>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Implementing DevOps</a:t>
            </a:r>
            <a:endParaRPr b="0" i="0" sz="1000" u="none" cap="none" strike="noStrike">
              <a:solidFill>
                <a:srgbClr val="000000"/>
              </a:solidFill>
              <a:latin typeface="Calibri"/>
              <a:ea typeface="Calibri"/>
              <a:cs typeface="Calibri"/>
              <a:sym typeface="Calibri"/>
            </a:endParaRPr>
          </a:p>
        </p:txBody>
      </p:sp>
      <p:sp>
        <p:nvSpPr>
          <p:cNvPr id="257" name="Google Shape;257;g114b27b5351_0_64"/>
          <p:cNvSpPr txBox="1"/>
          <p:nvPr/>
        </p:nvSpPr>
        <p:spPr>
          <a:xfrm>
            <a:off x="2731450" y="2781763"/>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Test Automation</a:t>
            </a:r>
            <a:endParaRPr b="0" i="0" sz="1000" u="none" cap="none" strike="noStrike">
              <a:solidFill>
                <a:srgbClr val="000000"/>
              </a:solidFill>
              <a:latin typeface="Calibri"/>
              <a:ea typeface="Calibri"/>
              <a:cs typeface="Calibri"/>
              <a:sym typeface="Calibri"/>
            </a:endParaRPr>
          </a:p>
        </p:txBody>
      </p:sp>
      <p:sp>
        <p:nvSpPr>
          <p:cNvPr id="258" name="Google Shape;258;g114b27b5351_0_64"/>
          <p:cNvSpPr txBox="1"/>
          <p:nvPr/>
        </p:nvSpPr>
        <p:spPr>
          <a:xfrm>
            <a:off x="1482000" y="2781763"/>
            <a:ext cx="10143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Testing</a:t>
            </a:r>
            <a:endParaRPr b="0" i="0" sz="1000" u="none" cap="none" strike="noStrike">
              <a:solidFill>
                <a:srgbClr val="000000"/>
              </a:solidFill>
              <a:latin typeface="Calibri"/>
              <a:ea typeface="Calibri"/>
              <a:cs typeface="Calibri"/>
              <a:sym typeface="Calibri"/>
            </a:endParaRPr>
          </a:p>
        </p:txBody>
      </p:sp>
      <p:sp>
        <p:nvSpPr>
          <p:cNvPr id="259" name="Google Shape;259;g114b27b5351_0_64"/>
          <p:cNvSpPr txBox="1"/>
          <p:nvPr/>
        </p:nvSpPr>
        <p:spPr>
          <a:xfrm>
            <a:off x="193350" y="2781763"/>
            <a:ext cx="1014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Agile Fundamentals</a:t>
            </a:r>
            <a:endParaRPr b="0" i="0" sz="1000" u="none" cap="none" strike="noStrike">
              <a:solidFill>
                <a:srgbClr val="000000"/>
              </a:solidFill>
              <a:latin typeface="Calibri"/>
              <a:ea typeface="Calibri"/>
              <a:cs typeface="Calibri"/>
              <a:sym typeface="Calibri"/>
            </a:endParaRPr>
          </a:p>
        </p:txBody>
      </p:sp>
      <p:cxnSp>
        <p:nvCxnSpPr>
          <p:cNvPr id="260" name="Google Shape;260;g114b27b5351_0_64"/>
          <p:cNvCxnSpPr/>
          <p:nvPr/>
        </p:nvCxnSpPr>
        <p:spPr>
          <a:xfrm>
            <a:off x="1127418" y="2395900"/>
            <a:ext cx="371100" cy="0"/>
          </a:xfrm>
          <a:prstGeom prst="straightConnector1">
            <a:avLst/>
          </a:prstGeom>
          <a:noFill/>
          <a:ln cap="flat" cmpd="sng" w="19050">
            <a:solidFill>
              <a:srgbClr val="757070"/>
            </a:solidFill>
            <a:prstDash val="solid"/>
            <a:miter lim="800000"/>
            <a:headEnd len="sm" w="sm" type="none"/>
            <a:tailEnd len="sm" w="sm" type="none"/>
          </a:ln>
        </p:spPr>
      </p:cxnSp>
      <p:cxnSp>
        <p:nvCxnSpPr>
          <p:cNvPr id="261" name="Google Shape;261;g114b27b5351_0_64"/>
          <p:cNvCxnSpPr/>
          <p:nvPr/>
        </p:nvCxnSpPr>
        <p:spPr>
          <a:xfrm>
            <a:off x="2445083" y="2395900"/>
            <a:ext cx="371100" cy="0"/>
          </a:xfrm>
          <a:prstGeom prst="straightConnector1">
            <a:avLst/>
          </a:prstGeom>
          <a:noFill/>
          <a:ln cap="flat" cmpd="sng" w="19050">
            <a:solidFill>
              <a:srgbClr val="757070"/>
            </a:solidFill>
            <a:prstDash val="solid"/>
            <a:miter lim="800000"/>
            <a:headEnd len="sm" w="sm" type="none"/>
            <a:tailEnd len="sm" w="sm" type="none"/>
          </a:ln>
        </p:spPr>
      </p:cxnSp>
      <p:sp>
        <p:nvSpPr>
          <p:cNvPr id="262" name="Google Shape;262;g114b27b5351_0_64"/>
          <p:cNvSpPr txBox="1"/>
          <p:nvPr/>
        </p:nvSpPr>
        <p:spPr>
          <a:xfrm>
            <a:off x="7513025" y="6428925"/>
            <a:ext cx="3441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14"/>
              </a:rPr>
              <a:t>Go Back to Learning Programs</a:t>
            </a:r>
            <a:endParaRPr b="1" i="0" sz="1400" u="none" cap="none" strike="noStrike">
              <a:solidFill>
                <a:srgbClr val="000000"/>
              </a:solidFill>
              <a:latin typeface="Roboto"/>
              <a:ea typeface="Roboto"/>
              <a:cs typeface="Roboto"/>
              <a:sym typeface="Roboto"/>
            </a:endParaRPr>
          </a:p>
        </p:txBody>
      </p:sp>
      <p:pic>
        <p:nvPicPr>
          <p:cNvPr id="263" name="Google Shape;263;g114b27b5351_0_64"/>
          <p:cNvPicPr preferRelativeResize="0"/>
          <p:nvPr/>
        </p:nvPicPr>
        <p:blipFill>
          <a:blip r:embed="rId15">
            <a:alphaModFix/>
          </a:blip>
          <a:stretch>
            <a:fillRect/>
          </a:stretch>
        </p:blipFill>
        <p:spPr>
          <a:xfrm>
            <a:off x="5705125" y="-15900"/>
            <a:ext cx="6486874" cy="6486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67" name="Shape 267"/>
        <p:cNvGrpSpPr/>
        <p:nvPr/>
      </p:nvGrpSpPr>
      <p:grpSpPr>
        <a:xfrm>
          <a:off x="0" y="0"/>
          <a:ext cx="0" cy="0"/>
          <a:chOff x="0" y="0"/>
          <a:chExt cx="0" cy="0"/>
        </a:xfrm>
      </p:grpSpPr>
      <p:pic>
        <p:nvPicPr>
          <p:cNvPr id="268" name="Google Shape;268;p7"/>
          <p:cNvPicPr preferRelativeResize="0"/>
          <p:nvPr/>
        </p:nvPicPr>
        <p:blipFill rotWithShape="1">
          <a:blip r:embed="rId3">
            <a:alphaModFix/>
          </a:blip>
          <a:srcRect b="22738" l="0" r="19008" t="25921"/>
          <a:stretch/>
        </p:blipFill>
        <p:spPr>
          <a:xfrm>
            <a:off x="6046825" y="0"/>
            <a:ext cx="6159474" cy="6857999"/>
          </a:xfrm>
          <a:prstGeom prst="rect">
            <a:avLst/>
          </a:prstGeom>
          <a:noFill/>
          <a:ln>
            <a:noFill/>
          </a:ln>
        </p:spPr>
      </p:pic>
      <p:pic>
        <p:nvPicPr>
          <p:cNvPr id="269" name="Google Shape;269;p7"/>
          <p:cNvPicPr preferRelativeResize="0"/>
          <p:nvPr/>
        </p:nvPicPr>
        <p:blipFill rotWithShape="1">
          <a:blip r:embed="rId4">
            <a:alphaModFix/>
          </a:blip>
          <a:srcRect b="0" l="0" r="0" t="0"/>
          <a:stretch/>
        </p:blipFill>
        <p:spPr>
          <a:xfrm>
            <a:off x="538105" y="187612"/>
            <a:ext cx="2116195" cy="2364665"/>
          </a:xfrm>
          <a:prstGeom prst="rect">
            <a:avLst/>
          </a:prstGeom>
          <a:noFill/>
          <a:ln>
            <a:noFill/>
          </a:ln>
        </p:spPr>
      </p:pic>
      <p:sp>
        <p:nvSpPr>
          <p:cNvPr id="270" name="Google Shape;270;p7"/>
          <p:cNvSpPr txBox="1"/>
          <p:nvPr/>
        </p:nvSpPr>
        <p:spPr>
          <a:xfrm>
            <a:off x="2823632" y="1016001"/>
            <a:ext cx="8771321"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oboto"/>
                <a:ea typeface="Roboto"/>
                <a:cs typeface="Roboto"/>
                <a:sym typeface="Roboto"/>
              </a:rPr>
              <a:t>Agile Fundamentals</a:t>
            </a:r>
            <a:br>
              <a:rPr b="0" i="0" lang="en-US" sz="4000" u="none" cap="none" strike="noStrike">
                <a:solidFill>
                  <a:schemeClr val="dk1"/>
                </a:solidFill>
                <a:latin typeface="Roboto"/>
                <a:ea typeface="Roboto"/>
                <a:cs typeface="Roboto"/>
                <a:sym typeface="Roboto"/>
              </a:rPr>
            </a:br>
            <a:endParaRPr b="0" i="0" sz="4000" u="none" cap="none" strike="noStrike">
              <a:solidFill>
                <a:schemeClr val="dk1"/>
              </a:solidFill>
              <a:latin typeface="Roboto"/>
              <a:ea typeface="Roboto"/>
              <a:cs typeface="Roboto"/>
              <a:sym typeface="Roboto"/>
            </a:endParaRPr>
          </a:p>
        </p:txBody>
      </p:sp>
      <p:sp>
        <p:nvSpPr>
          <p:cNvPr id="271" name="Google Shape;271;p7"/>
          <p:cNvSpPr txBox="1"/>
          <p:nvPr/>
        </p:nvSpPr>
        <p:spPr>
          <a:xfrm>
            <a:off x="177096" y="2924202"/>
            <a:ext cx="289855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ABOUT THIS CERTIFICATION</a:t>
            </a:r>
            <a:endParaRPr b="0" i="0" sz="1400" u="none" cap="none" strike="noStrike">
              <a:solidFill>
                <a:srgbClr val="000000"/>
              </a:solidFill>
              <a:latin typeface="Arial"/>
              <a:ea typeface="Arial"/>
              <a:cs typeface="Arial"/>
              <a:sym typeface="Arial"/>
            </a:endParaRPr>
          </a:p>
        </p:txBody>
      </p:sp>
      <p:sp>
        <p:nvSpPr>
          <p:cNvPr id="272" name="Google Shape;272;p7"/>
          <p:cNvSpPr txBox="1"/>
          <p:nvPr/>
        </p:nvSpPr>
        <p:spPr>
          <a:xfrm>
            <a:off x="7442749" y="2924202"/>
            <a:ext cx="3376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FEATURED LEARNING OUTCOMES</a:t>
            </a:r>
            <a:endParaRPr b="0" i="0" sz="1400" u="none" cap="none" strike="noStrike">
              <a:solidFill>
                <a:srgbClr val="000000"/>
              </a:solidFill>
              <a:latin typeface="Arial"/>
              <a:ea typeface="Arial"/>
              <a:cs typeface="Arial"/>
              <a:sym typeface="Arial"/>
            </a:endParaRPr>
          </a:p>
        </p:txBody>
      </p:sp>
      <p:sp>
        <p:nvSpPr>
          <p:cNvPr id="273" name="Google Shape;273;p7"/>
          <p:cNvSpPr txBox="1"/>
          <p:nvPr/>
        </p:nvSpPr>
        <p:spPr>
          <a:xfrm>
            <a:off x="7483214" y="5567950"/>
            <a:ext cx="3978900" cy="72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350" u="none" cap="none" strike="noStrike">
                <a:solidFill>
                  <a:schemeClr val="dk1"/>
                </a:solidFill>
                <a:latin typeface="Roboto"/>
                <a:ea typeface="Roboto"/>
                <a:cs typeface="Roboto"/>
                <a:sym typeface="Roboto"/>
              </a:rPr>
              <a:t>Professionals who are in technical and product roles and are starting their agile learning journey.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274" name="Google Shape;274;p7"/>
          <p:cNvSpPr txBox="1"/>
          <p:nvPr/>
        </p:nvSpPr>
        <p:spPr>
          <a:xfrm>
            <a:off x="7495560" y="3287714"/>
            <a:ext cx="4710729" cy="116955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Origins of Agile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Establishing the Agile Mindset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Incremental Development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Roboto"/>
                <a:ea typeface="Roboto"/>
                <a:cs typeface="Roboto"/>
                <a:sym typeface="Roboto"/>
              </a:rPr>
              <a:t>Product Adaptation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Roboto"/>
              <a:ea typeface="Roboto"/>
              <a:cs typeface="Roboto"/>
              <a:sym typeface="Roboto"/>
            </a:endParaRPr>
          </a:p>
        </p:txBody>
      </p:sp>
      <p:sp>
        <p:nvSpPr>
          <p:cNvPr id="275" name="Google Shape;275;p7"/>
          <p:cNvSpPr txBox="1"/>
          <p:nvPr/>
        </p:nvSpPr>
        <p:spPr>
          <a:xfrm>
            <a:off x="177096" y="3308272"/>
            <a:ext cx="5918904"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Roboto"/>
                <a:ea typeface="Roboto"/>
                <a:cs typeface="Roboto"/>
                <a:sym typeface="Roboto"/>
              </a:rPr>
              <a:t>Agile Fundamentals (ICP) is an industry-recognized credential that demonstrates an understanding of the Agile mindset, values, principles, and foundational concepts. Professionals are grounded in what it means to "be agile while doing agile" and achieve organizational agility without specific focus on any single agile methodology or framework (i.e. Scrum, Kanban, XP, DSDM, SAFe, etc.). </a:t>
            </a:r>
            <a:endParaRPr b="0" i="0" sz="1400" u="none" cap="none" strike="noStrike">
              <a:solidFill>
                <a:srgbClr val="000000"/>
              </a:solidFill>
              <a:latin typeface="Arial"/>
              <a:ea typeface="Arial"/>
              <a:cs typeface="Arial"/>
              <a:sym typeface="Arial"/>
            </a:endParaRPr>
          </a:p>
        </p:txBody>
      </p:sp>
      <p:sp>
        <p:nvSpPr>
          <p:cNvPr id="276" name="Google Shape;276;p7"/>
          <p:cNvSpPr txBox="1"/>
          <p:nvPr/>
        </p:nvSpPr>
        <p:spPr>
          <a:xfrm>
            <a:off x="7442749" y="5130447"/>
            <a:ext cx="32481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Roboto"/>
                <a:ea typeface="Roboto"/>
                <a:cs typeface="Roboto"/>
                <a:sym typeface="Roboto"/>
              </a:rPr>
              <a:t>DESIGNED FOR</a:t>
            </a:r>
            <a:endParaRPr b="0" i="0" sz="1400" u="none" cap="none" strike="noStrike">
              <a:solidFill>
                <a:srgbClr val="000000"/>
              </a:solidFill>
              <a:latin typeface="Arial"/>
              <a:ea typeface="Arial"/>
              <a:cs typeface="Arial"/>
              <a:sym typeface="Arial"/>
            </a:endParaRPr>
          </a:p>
        </p:txBody>
      </p:sp>
      <p:sp>
        <p:nvSpPr>
          <p:cNvPr id="277" name="Google Shape;277;p7"/>
          <p:cNvSpPr txBox="1"/>
          <p:nvPr/>
        </p:nvSpPr>
        <p:spPr>
          <a:xfrm>
            <a:off x="177100" y="6457800"/>
            <a:ext cx="344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Roboto"/>
                <a:ea typeface="Roboto"/>
                <a:cs typeface="Roboto"/>
                <a:sym typeface="Roboto"/>
                <a:hlinkClick action="ppaction://hlinksldjump" r:id="rId5"/>
              </a:rPr>
              <a:t>Go Back to Learning Programs</a:t>
            </a:r>
            <a:endParaRPr b="1" i="0" sz="1400" u="none" cap="none" strike="noStrike">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2021-04-12T17:40:07Z</dcterms:created>
  <dc:creator>carmen esparza</dc:creator>
</cp:coreProperties>
</file>